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09" r:id="rId2"/>
    <p:sldId id="332" r:id="rId3"/>
    <p:sldId id="317" r:id="rId4"/>
    <p:sldId id="335" r:id="rId5"/>
    <p:sldId id="349" r:id="rId6"/>
    <p:sldId id="350" r:id="rId7"/>
    <p:sldId id="339" r:id="rId8"/>
    <p:sldId id="348" r:id="rId9"/>
    <p:sldId id="351" r:id="rId10"/>
    <p:sldId id="352" r:id="rId11"/>
    <p:sldId id="353" r:id="rId12"/>
    <p:sldId id="354" r:id="rId13"/>
    <p:sldId id="322" r:id="rId14"/>
    <p:sldId id="326" r:id="rId15"/>
    <p:sldId id="327" r:id="rId16"/>
    <p:sldId id="328" r:id="rId17"/>
    <p:sldId id="324" r:id="rId18"/>
    <p:sldId id="325" r:id="rId19"/>
    <p:sldId id="311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ACC Pathways" id="{DE0ADE93-FAED-3949-948B-9AA1C1FC2DA6}">
          <p14:sldIdLst/>
        </p14:section>
        <p14:section name="Pathways" id="{60F48A25-4FEF-074D-82B3-577C4C75F46D}">
          <p14:sldIdLst>
            <p14:sldId id="309"/>
            <p14:sldId id="332"/>
            <p14:sldId id="317"/>
            <p14:sldId id="335"/>
            <p14:sldId id="349"/>
            <p14:sldId id="350"/>
            <p14:sldId id="339"/>
            <p14:sldId id="348"/>
            <p14:sldId id="351"/>
            <p14:sldId id="352"/>
            <p14:sldId id="353"/>
            <p14:sldId id="354"/>
            <p14:sldId id="322"/>
            <p14:sldId id="326"/>
            <p14:sldId id="327"/>
            <p14:sldId id="328"/>
            <p14:sldId id="324"/>
            <p14:sldId id="325"/>
            <p14:sldId id="311"/>
          </p14:sldIdLst>
        </p14:section>
        <p14:section name="Untitled Section" id="{6D25B1A7-DC65-0743-A845-0D5EA3D91C8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1"/>
    <a:srgbClr val="1D8ED0"/>
    <a:srgbClr val="626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>
        <p:scale>
          <a:sx n="100" d="100"/>
          <a:sy n="100" d="100"/>
        </p:scale>
        <p:origin x="955" y="-4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46"/>
    </p:cViewPr>
  </p:sorterViewPr>
  <p:notesViewPr>
    <p:cSldViewPr>
      <p:cViewPr varScale="1">
        <p:scale>
          <a:sx n="76" d="100"/>
          <a:sy n="76" d="100"/>
        </p:scale>
        <p:origin x="-2196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200"/>
            </a:lvl1pPr>
          </a:lstStyle>
          <a:p>
            <a:fld id="{19BAE157-5067-4CA2-939E-5CC7DA5215D4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200"/>
            </a:lvl1pPr>
          </a:lstStyle>
          <a:p>
            <a:fld id="{A8BC6E85-4B06-42FF-92BB-491458D120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86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200"/>
            </a:lvl1pPr>
          </a:lstStyle>
          <a:p>
            <a:fld id="{C9075525-3B3C-43C2-8C82-54A428BE3DF0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7" rIns="93173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3" tIns="46587" rIns="93173" bIns="465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200"/>
            </a:lvl1pPr>
          </a:lstStyle>
          <a:p>
            <a:fld id="{43502409-B4CB-49B3-A3A2-A0FA27A306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5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rgbClr val="1D8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0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4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1D8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6705599"/>
            <a:ext cx="9144000" cy="198117"/>
          </a:xfrm>
          <a:prstGeom prst="rect">
            <a:avLst/>
          </a:prstGeom>
          <a:solidFill>
            <a:srgbClr val="1D8ED0"/>
          </a:solidFill>
          <a:ln>
            <a:solidFill>
              <a:srgbClr val="1D8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27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895600"/>
          </a:xfrm>
          <a:prstGeom prst="rect">
            <a:avLst/>
          </a:prstGeom>
          <a:solidFill>
            <a:srgbClr val="1D8ED0"/>
          </a:solidFill>
          <a:ln>
            <a:solidFill>
              <a:srgbClr val="007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5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6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5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164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0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4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FC06-917A-4468-91BF-D0E9E9612FED}" type="datetimeFigureOut">
              <a:rPr lang="en-US" smtClean="0"/>
              <a:pPr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21D9-8004-40C7-A899-AD8CB2421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3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EFAE-45AF-C142-876B-AEB228181BF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AE58A-6022-DC4E-98AF-452C41C6F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8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8-20 at 8.4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73734"/>
            <a:ext cx="8077200" cy="289433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5438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9600" y="3048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to 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athways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 #4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223520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1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304800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223520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1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381000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3" name="1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33400"/>
            <a:ext cx="8801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34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0" y="0"/>
            <a:ext cx="57150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Institute #4</a:t>
            </a:r>
            <a:br>
              <a:rPr lang="en-US" dirty="0" smtClean="0"/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9183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7200" y="2189903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3200" dirty="0" smtClean="0"/>
              <a:t>Promote </a:t>
            </a:r>
            <a:r>
              <a:rPr lang="en-US" sz="3200" dirty="0"/>
              <a:t>integration of effective educational practices into pathways. </a:t>
            </a:r>
            <a:endParaRPr lang="en-US" sz="3200" dirty="0" smtClean="0"/>
          </a:p>
          <a:p>
            <a:endParaRPr lang="en-US" sz="32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Encourage </a:t>
            </a:r>
            <a:r>
              <a:rPr lang="en-US" sz="2400" dirty="0"/>
              <a:t>contextualization of general education into program curriculum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Provide </a:t>
            </a:r>
            <a:r>
              <a:rPr lang="en-US" sz="2400" dirty="0"/>
              <a:t>examples of effective applied learning and other engaging instructional practices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Redesign </a:t>
            </a:r>
            <a:r>
              <a:rPr lang="en-US" sz="2400" dirty="0"/>
              <a:t>professional development experiences for faculty and student services staff with </a:t>
            </a:r>
            <a:r>
              <a:rPr lang="en-US" sz="2400" dirty="0" smtClean="0"/>
              <a:t>a </a:t>
            </a:r>
            <a:r>
              <a:rPr lang="en-US" sz="2400" dirty="0"/>
              <a:t>strategic focus on pathways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79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0" y="-1"/>
            <a:ext cx="5715000" cy="2220383"/>
          </a:xfrm>
        </p:spPr>
        <p:txBody>
          <a:bodyPr>
            <a:normAutofit/>
          </a:bodyPr>
          <a:lstStyle/>
          <a:p>
            <a:r>
              <a:rPr lang="en-US" dirty="0" smtClean="0"/>
              <a:t>Institute #4</a:t>
            </a:r>
            <a:br>
              <a:rPr lang="en-US" dirty="0" smtClean="0"/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9183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87680" y="2189902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Promote </a:t>
            </a:r>
            <a:r>
              <a:rPr lang="en-US" sz="2400" dirty="0"/>
              <a:t>redesign of program learning outcomes, starting with the end in mind, where the ends are careers and effective transfer. 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/>
              <a:t>Review current data on students’ educational experiences and specify ways that the data can be used to improve current educational practices. 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/>
              <a:t>Highlight effective practices that ensure students in pathways are achieving defined program and general education learning outcomes. </a:t>
            </a:r>
          </a:p>
        </p:txBody>
      </p:sp>
    </p:spTree>
    <p:extLst>
      <p:ext uri="{BB962C8B-B14F-4D97-AF65-F5344CB8AC3E}">
        <p14:creationId xmlns:p14="http://schemas.microsoft.com/office/powerpoint/2010/main" val="29681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0" y="-1"/>
            <a:ext cx="5715000" cy="2220383"/>
          </a:xfrm>
        </p:spPr>
        <p:txBody>
          <a:bodyPr>
            <a:normAutofit/>
          </a:bodyPr>
          <a:lstStyle/>
          <a:p>
            <a:r>
              <a:rPr lang="en-US" dirty="0" smtClean="0"/>
              <a:t>Institute #4</a:t>
            </a:r>
            <a:br>
              <a:rPr lang="en-US" dirty="0" smtClean="0"/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9183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24384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Enrich </a:t>
            </a:r>
            <a:r>
              <a:rPr lang="en-US" sz="2400" dirty="0"/>
              <a:t>college efforts to build cultural competence in classrooms and equitable outcomes across all student </a:t>
            </a:r>
            <a:r>
              <a:rPr lang="en-US" sz="2400" dirty="0" smtClean="0"/>
              <a:t>groups.</a:t>
            </a:r>
          </a:p>
          <a:p>
            <a:endParaRPr lang="en-US" sz="24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Build </a:t>
            </a:r>
            <a:r>
              <a:rPr lang="en-US" sz="2400" dirty="0"/>
              <a:t>collaborative inquiry about educational quality into college culture and practice.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21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0" y="-1"/>
            <a:ext cx="5715000" cy="2220383"/>
          </a:xfrm>
        </p:spPr>
        <p:txBody>
          <a:bodyPr>
            <a:normAutofit/>
          </a:bodyPr>
          <a:lstStyle/>
          <a:p>
            <a:r>
              <a:rPr lang="en-US" dirty="0" smtClean="0"/>
              <a:t>Institute #4</a:t>
            </a:r>
            <a:br>
              <a:rPr lang="en-US" dirty="0" smtClean="0"/>
            </a:b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9183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7200" y="32766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Other than that, we don’t have much to do</a:t>
            </a:r>
            <a:r>
              <a:rPr lang="is-IS" sz="3200" b="1" dirty="0" smtClean="0"/>
              <a:t>….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117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0" y="0"/>
            <a:ext cx="57150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smtClean="0"/>
              <a:t>Institute Norms</a:t>
            </a:r>
            <a:br>
              <a:rPr lang="en-US" sz="4900" dirty="0" smtClean="0"/>
            </a:br>
            <a:endParaRPr lang="en-US" sz="49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2362201"/>
            <a:ext cx="8229600" cy="406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Start on time, end on time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This is not a “conference;” everyone’s presence is needed.  (It’s also not a staff meeting!)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All voices are valued and heard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As a matter of simple courtesy to speakers and other participants, </a:t>
            </a:r>
            <a:r>
              <a:rPr lang="en-US" sz="2400" i="1" dirty="0" smtClean="0"/>
              <a:t>PLEASE </a:t>
            </a:r>
            <a:r>
              <a:rPr lang="en-US" sz="2400" dirty="0" smtClean="0"/>
              <a:t>use electronic devices only for on-task Institute activities. </a:t>
            </a:r>
            <a:endParaRPr lang="en-US" sz="24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115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0" y="0"/>
            <a:ext cx="57150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smtClean="0"/>
              <a:t>Institute Norms</a:t>
            </a:r>
            <a:br>
              <a:rPr lang="en-US" sz="4900" dirty="0" smtClean="0"/>
            </a:br>
            <a:endParaRPr lang="en-US" sz="49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2362201"/>
            <a:ext cx="82296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i="1" dirty="0" smtClean="0"/>
              <a:t>Meet every college where it is </a:t>
            </a:r>
            <a:r>
              <a:rPr lang="en-US" sz="2400" dirty="0" smtClean="0"/>
              <a:t>in the work of guided pathways reform. 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Discussions/ debates are disciplined by data and evidence.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Evaluations are important and used; PLEASE complete them.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Students are the focus:  the question is not “Are students college-ready?” but “Are colleges student-ready?”</a:t>
            </a:r>
            <a:endParaRPr lang="en-US" sz="24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926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8-20 at 8.4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67200"/>
            <a:ext cx="7467600" cy="267589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704439"/>
            <a:ext cx="6629400" cy="29437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3048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Teaching Seriously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04800" y="3352800"/>
            <a:ext cx="830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dirty="0" smtClean="0">
              <a:latin typeface="Arial"/>
              <a:cs typeface="Arial"/>
            </a:endParaRPr>
          </a:p>
          <a:p>
            <a:pPr algn="ctr"/>
            <a:r>
              <a:rPr lang="en-US" sz="3200" dirty="0" smtClean="0">
                <a:latin typeface="Arial"/>
                <a:cs typeface="Arial"/>
              </a:rPr>
              <a:t>ENSURING STUDENTS ARE LEARNING</a:t>
            </a:r>
          </a:p>
          <a:p>
            <a:pPr algn="ctr"/>
            <a:r>
              <a:rPr lang="en-US" sz="3200" dirty="0" smtClean="0">
                <a:latin typeface="Arial"/>
                <a:cs typeface="Arial"/>
              </a:rPr>
              <a:t>AND PROGRESSING</a:t>
            </a:r>
          </a:p>
          <a:p>
            <a:pPr algn="ctr"/>
            <a:r>
              <a:rPr lang="en-US" sz="3200" dirty="0" smtClean="0">
                <a:latin typeface="Arial"/>
                <a:cs typeface="Arial"/>
              </a:rPr>
              <a:t> ALONG THE PATHWAY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3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33700" y="0"/>
            <a:ext cx="62103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Essential Features of </a:t>
            </a:r>
            <a:br>
              <a:rPr lang="en-US" dirty="0" smtClean="0"/>
            </a:br>
            <a:r>
              <a:rPr lang="en-US" dirty="0" smtClean="0"/>
              <a:t>The Pathways Model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" y="2743200"/>
            <a:ext cx="899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8C1"/>
                </a:solidFill>
              </a:rPr>
              <a:t>CLARIFY THE PATH</a:t>
            </a:r>
          </a:p>
          <a:p>
            <a:pPr algn="ctr"/>
            <a:endParaRPr lang="en-US" sz="2800" b="1" dirty="0">
              <a:solidFill>
                <a:srgbClr val="0078C1"/>
              </a:solidFill>
            </a:endParaRPr>
          </a:p>
          <a:p>
            <a:pPr algn="ctr"/>
            <a:r>
              <a:rPr lang="en-US" sz="2800" b="1" dirty="0">
                <a:solidFill>
                  <a:srgbClr val="0078C1"/>
                </a:solidFill>
              </a:rPr>
              <a:t>HELP STUDENTS CHOOSE AND ENTER A </a:t>
            </a:r>
            <a:r>
              <a:rPr lang="en-US" sz="2800" b="1" dirty="0" smtClean="0">
                <a:solidFill>
                  <a:srgbClr val="0078C1"/>
                </a:solidFill>
              </a:rPr>
              <a:t>PATH</a:t>
            </a:r>
          </a:p>
          <a:p>
            <a:pPr algn="ctr"/>
            <a:endParaRPr lang="en-US" sz="2800" b="1" dirty="0">
              <a:solidFill>
                <a:srgbClr val="0078C1"/>
              </a:solidFill>
            </a:endParaRPr>
          </a:p>
          <a:p>
            <a:pPr algn="ctr"/>
            <a:r>
              <a:rPr lang="en-US" sz="2800" b="1" dirty="0">
                <a:solidFill>
                  <a:srgbClr val="0078C1"/>
                </a:solidFill>
              </a:rPr>
              <a:t>HELP STUDENTS STAY ON THE </a:t>
            </a:r>
            <a:r>
              <a:rPr lang="en-US" sz="2800" b="1" dirty="0" smtClean="0">
                <a:solidFill>
                  <a:srgbClr val="0078C1"/>
                </a:solidFill>
              </a:rPr>
              <a:t>PATH</a:t>
            </a:r>
          </a:p>
          <a:p>
            <a:pPr algn="ctr"/>
            <a:endParaRPr lang="en-US" sz="2800" b="1" dirty="0">
              <a:solidFill>
                <a:srgbClr val="0078C1"/>
              </a:solidFill>
            </a:endParaRPr>
          </a:p>
          <a:p>
            <a:pPr algn="ctr"/>
            <a:r>
              <a:rPr lang="en-US" sz="4000" b="1" dirty="0">
                <a:solidFill>
                  <a:srgbClr val="0078C1"/>
                </a:solidFill>
              </a:rPr>
              <a:t>ENSURE THAT STUDENTS ARE LEARNING</a:t>
            </a:r>
          </a:p>
          <a:p>
            <a:pPr algn="ctr"/>
            <a:endParaRPr lang="en-US" sz="2800" b="1" dirty="0"/>
          </a:p>
          <a:p>
            <a:endParaRPr lang="en-US" sz="2400" b="1" u="sng" dirty="0"/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323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0" y="0"/>
            <a:ext cx="5715000" cy="1905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Have We Learned?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2362200"/>
            <a:ext cx="8229600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Students benefit when they have clear goals and a concrete sense of how they are progressing toward those goals.</a:t>
            </a:r>
          </a:p>
          <a:p>
            <a:pPr marL="342900" indent="-342900">
              <a:buFont typeface="Wingdings" charset="2"/>
              <a:buChar char="§"/>
            </a:pPr>
            <a:endParaRPr lang="en-US" sz="2800" dirty="0"/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Instructional program coherence improves learning.</a:t>
            </a:r>
          </a:p>
          <a:p>
            <a:pPr marL="342900" indent="-342900">
              <a:buFont typeface="Wingdings" charset="2"/>
              <a:buChar char="§"/>
            </a:pPr>
            <a:endParaRPr lang="en-US" sz="2800" dirty="0"/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Momentum matters.</a:t>
            </a:r>
          </a:p>
          <a:p>
            <a:endParaRPr lang="en-US" sz="2800" dirty="0"/>
          </a:p>
          <a:p>
            <a:r>
              <a:rPr lang="en-US" sz="1000" i="1" dirty="0" smtClean="0"/>
              <a:t>CCRC</a:t>
            </a:r>
            <a:r>
              <a:rPr lang="en-US" sz="1000" i="1" dirty="0"/>
              <a:t>, What We Know about Guided Pathways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endParaRPr lang="en-US" sz="900" dirty="0"/>
          </a:p>
          <a:p>
            <a:endParaRPr lang="en-US" sz="900" dirty="0"/>
          </a:p>
          <a:p>
            <a:r>
              <a:rPr lang="en-US" sz="900" i="1" dirty="0" smtClean="0"/>
              <a:t>CCRC, What We Know about Guided Pathways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22796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0" y="0"/>
            <a:ext cx="5715000" cy="1905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Have We Learned?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2362200"/>
            <a:ext cx="82296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High-impact educational practices matter, especially when inescapably integrated into students’ educational experiences.  </a:t>
            </a:r>
            <a:endParaRPr lang="en-US" sz="2800" dirty="0"/>
          </a:p>
          <a:p>
            <a:endParaRPr lang="en-US" sz="2400" dirty="0"/>
          </a:p>
          <a:p>
            <a:r>
              <a:rPr lang="en-US" sz="2400" dirty="0" smtClean="0"/>
              <a:t> 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endParaRPr lang="en-US" sz="900" dirty="0"/>
          </a:p>
          <a:p>
            <a:endParaRPr lang="en-US" sz="900" dirty="0"/>
          </a:p>
          <a:p>
            <a:endParaRPr lang="en-US" sz="900" i="1" dirty="0" smtClean="0"/>
          </a:p>
          <a:p>
            <a:endParaRPr lang="en-US" sz="900" i="1" dirty="0"/>
          </a:p>
          <a:p>
            <a:endParaRPr lang="en-US" sz="900" i="1" dirty="0" smtClean="0"/>
          </a:p>
          <a:p>
            <a:endParaRPr lang="en-US" sz="900" i="1" dirty="0"/>
          </a:p>
          <a:p>
            <a:endParaRPr lang="en-US" sz="900" i="1" dirty="0" smtClean="0"/>
          </a:p>
          <a:p>
            <a:endParaRPr lang="en-US" sz="900" i="1" dirty="0"/>
          </a:p>
          <a:p>
            <a:r>
              <a:rPr lang="en-US" sz="900" i="1" dirty="0" smtClean="0"/>
              <a:t>CCCSE, High-Impact Practices Research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380001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2362200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/>
              <a:t> </a:t>
            </a:r>
            <a:endParaRPr lang="en-US" sz="2400" dirty="0" smtClean="0"/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endParaRPr lang="en-US" sz="900" dirty="0"/>
          </a:p>
          <a:p>
            <a:endParaRPr lang="en-US" sz="900" dirty="0"/>
          </a:p>
          <a:p>
            <a:endParaRPr lang="en-US" sz="900" i="1" dirty="0" smtClean="0"/>
          </a:p>
          <a:p>
            <a:endParaRPr lang="en-US" sz="900" i="1" dirty="0"/>
          </a:p>
          <a:p>
            <a:endParaRPr lang="en-US" sz="900" i="1" dirty="0" smtClean="0"/>
          </a:p>
          <a:p>
            <a:endParaRPr lang="en-US" sz="9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33700" y="0"/>
            <a:ext cx="62103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Ensure Students </a:t>
            </a:r>
            <a:br>
              <a:rPr lang="en-US" dirty="0" smtClean="0"/>
            </a:br>
            <a:r>
              <a:rPr lang="en-US" dirty="0" smtClean="0"/>
              <a:t>Are Learning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396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2235202"/>
            <a:ext cx="8229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 smtClean="0">
                <a:cs typeface="Arial" panose="020B0604020202020204" pitchFamily="34" charset="0"/>
              </a:rPr>
              <a:t>• </a:t>
            </a:r>
            <a:r>
              <a:rPr lang="en-US" sz="2400" dirty="0">
                <a:cs typeface="Arial" panose="020B0604020202020204" pitchFamily="34" charset="0"/>
              </a:rPr>
              <a:t>Program-specific learning </a:t>
            </a:r>
            <a:r>
              <a:rPr lang="en-US" sz="2400" dirty="0" smtClean="0">
                <a:cs typeface="Arial" panose="020B0604020202020204" pitchFamily="34" charset="0"/>
              </a:rPr>
              <a:t>outcomes</a:t>
            </a:r>
          </a:p>
          <a:p>
            <a:endParaRPr lang="en-US" sz="2400" dirty="0" smtClean="0">
              <a:cs typeface="Arial" panose="020B0604020202020204" pitchFamily="34" charset="0"/>
            </a:endParaRPr>
          </a:p>
          <a:p>
            <a:r>
              <a:rPr lang="en-US" sz="2400" dirty="0" smtClean="0">
                <a:cs typeface="Arial" panose="020B0604020202020204" pitchFamily="34" charset="0"/>
              </a:rPr>
              <a:t>• </a:t>
            </a:r>
            <a:r>
              <a:rPr lang="en-US" sz="2400" dirty="0">
                <a:cs typeface="Arial" panose="020B0604020202020204" pitchFamily="34" charset="0"/>
              </a:rPr>
              <a:t>Project-based, collaborative </a:t>
            </a:r>
            <a:r>
              <a:rPr lang="en-US" sz="2400" dirty="0" smtClean="0">
                <a:cs typeface="Arial" panose="020B0604020202020204" pitchFamily="34" charset="0"/>
              </a:rPr>
              <a:t>learning</a:t>
            </a:r>
          </a:p>
          <a:p>
            <a:endParaRPr lang="en-US" sz="2400" dirty="0" smtClean="0">
              <a:cs typeface="Arial" panose="020B0604020202020204" pitchFamily="34" charset="0"/>
            </a:endParaRPr>
          </a:p>
          <a:p>
            <a:r>
              <a:rPr lang="en-US" sz="2400" dirty="0" smtClean="0">
                <a:cs typeface="Arial" panose="020B0604020202020204" pitchFamily="34" charset="0"/>
              </a:rPr>
              <a:t>• </a:t>
            </a:r>
            <a:r>
              <a:rPr lang="en-US" sz="2400" dirty="0">
                <a:cs typeface="Arial" panose="020B0604020202020204" pitchFamily="34" charset="0"/>
              </a:rPr>
              <a:t>Applied learning </a:t>
            </a:r>
            <a:r>
              <a:rPr lang="en-US" sz="2400" dirty="0" smtClean="0">
                <a:cs typeface="Arial" panose="020B0604020202020204" pitchFamily="34" charset="0"/>
              </a:rPr>
              <a:t>experiences</a:t>
            </a:r>
          </a:p>
          <a:p>
            <a:endParaRPr lang="en-US" sz="2400" dirty="0" smtClean="0">
              <a:cs typeface="Arial" panose="020B0604020202020204" pitchFamily="34" charset="0"/>
            </a:endParaRPr>
          </a:p>
          <a:p>
            <a:r>
              <a:rPr lang="en-US" sz="2400" dirty="0" smtClean="0">
                <a:cs typeface="Arial" panose="020B0604020202020204" pitchFamily="34" charset="0"/>
              </a:rPr>
              <a:t>• </a:t>
            </a:r>
            <a:r>
              <a:rPr lang="en-US" sz="2400" dirty="0">
                <a:cs typeface="Arial" panose="020B0604020202020204" pitchFamily="34" charset="0"/>
              </a:rPr>
              <a:t>Faculty-led improvement of teaching </a:t>
            </a:r>
            <a:r>
              <a:rPr lang="en-US" sz="2400" dirty="0" smtClean="0">
                <a:cs typeface="Arial" panose="020B0604020202020204" pitchFamily="34" charset="0"/>
              </a:rPr>
              <a:t>practices</a:t>
            </a:r>
          </a:p>
          <a:p>
            <a:endParaRPr lang="en-US" sz="2400" dirty="0" smtClean="0">
              <a:cs typeface="Arial" panose="020B0604020202020204" pitchFamily="34" charset="0"/>
            </a:endParaRPr>
          </a:p>
          <a:p>
            <a:r>
              <a:rPr lang="en-US" sz="2400" dirty="0" smtClean="0">
                <a:cs typeface="Arial" panose="020B0604020202020204" pitchFamily="34" charset="0"/>
              </a:rPr>
              <a:t>• </a:t>
            </a:r>
            <a:r>
              <a:rPr lang="en-US" sz="2400" dirty="0">
                <a:cs typeface="Arial" panose="020B0604020202020204" pitchFamily="34" charset="0"/>
              </a:rPr>
              <a:t>Systems/procedures for the college and </a:t>
            </a:r>
            <a:r>
              <a:rPr lang="en-US" sz="2400" dirty="0" smtClean="0">
                <a:cs typeface="Arial" panose="020B0604020202020204" pitchFamily="34" charset="0"/>
              </a:rPr>
              <a:t>students to track </a:t>
            </a:r>
            <a:r>
              <a:rPr lang="en-US" sz="2400" dirty="0">
                <a:cs typeface="Arial" panose="020B0604020202020204" pitchFamily="34" charset="0"/>
              </a:rPr>
              <a:t>mastery of </a:t>
            </a:r>
            <a:r>
              <a:rPr lang="en-US" sz="2400" dirty="0" smtClean="0">
                <a:cs typeface="Arial" panose="020B0604020202020204" pitchFamily="34" charset="0"/>
              </a:rPr>
              <a:t>learning outcomes </a:t>
            </a:r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3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33700" y="0"/>
            <a:ext cx="62103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Ensure Students </a:t>
            </a:r>
            <a:br>
              <a:rPr lang="en-US" dirty="0" smtClean="0"/>
            </a:br>
            <a:r>
              <a:rPr lang="en-US" dirty="0" smtClean="0"/>
              <a:t>Are Learning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2261801"/>
            <a:ext cx="8458200" cy="39865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429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0500" y="2438400"/>
            <a:ext cx="838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COLLABORATIVE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 with other students on projects during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 with classmates outside of class </a:t>
            </a:r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PROJECT BASED LEARNING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Participated in a community-based project as part of class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APPLIED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Have you done internship, field experience, co-op,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2317834"/>
            <a:ext cx="334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78C1"/>
                </a:solidFill>
              </a:rPr>
              <a:t>50%</a:t>
            </a:r>
            <a:r>
              <a:rPr lang="en-US" sz="6000" dirty="0" smtClean="0"/>
              <a:t> </a:t>
            </a:r>
            <a:r>
              <a:rPr lang="en-US" dirty="0" smtClean="0"/>
              <a:t>often / very often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6324" y="3211926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8C1"/>
                </a:solidFill>
              </a:rPr>
              <a:t>25%</a:t>
            </a:r>
            <a:r>
              <a:rPr lang="en-US" dirty="0" smtClean="0"/>
              <a:t> often / very often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0" y="4227590"/>
            <a:ext cx="2971800" cy="101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8C1"/>
                </a:solidFill>
              </a:rPr>
              <a:t>8%</a:t>
            </a:r>
            <a:r>
              <a:rPr lang="en-US" dirty="0" smtClean="0"/>
              <a:t> often / very often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84164" y="5392051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8C1"/>
                </a:solidFill>
              </a:rPr>
              <a:t>16%</a:t>
            </a:r>
            <a:r>
              <a:rPr lang="en-US" dirty="0" smtClean="0"/>
              <a:t> I have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223520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1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304800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3050</TotalTime>
  <Words>490</Words>
  <Application>Microsoft Office PowerPoint</Application>
  <PresentationFormat>On-screen Show (4:3)</PresentationFormat>
  <Paragraphs>135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Essential Features of  The Pathways Model</vt:lpstr>
      <vt:lpstr>What Have We Learned?</vt:lpstr>
      <vt:lpstr>What Have We Learned?</vt:lpstr>
      <vt:lpstr>PowerPoint Presentation</vt:lpstr>
      <vt:lpstr>Ensure Students  Are Learning</vt:lpstr>
      <vt:lpstr>Ensure Students  Are Learning</vt:lpstr>
      <vt:lpstr>PowerPoint Presentation</vt:lpstr>
      <vt:lpstr>PowerPoint Presentation</vt:lpstr>
      <vt:lpstr>PowerPoint Presentation</vt:lpstr>
      <vt:lpstr>PowerPoint Presentation</vt:lpstr>
      <vt:lpstr>Institute #4 Objectives</vt:lpstr>
      <vt:lpstr>Institute #4 Objectives</vt:lpstr>
      <vt:lpstr>Institute #4 Objectives</vt:lpstr>
      <vt:lpstr>Institute #4 Objectives</vt:lpstr>
      <vt:lpstr> Institute Norms </vt:lpstr>
      <vt:lpstr> Institute Norms </vt:lpstr>
      <vt:lpstr>PowerPoint Presentation</vt:lpstr>
    </vt:vector>
  </TitlesOfParts>
  <Company>Widmeyer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Reclaiming the American Dream</dc:title>
  <dc:creator>Gina Maffei</dc:creator>
  <cp:lastModifiedBy>Waiwaiole, Evelyn N</cp:lastModifiedBy>
  <cp:revision>178</cp:revision>
  <cp:lastPrinted>2017-01-30T21:40:15Z</cp:lastPrinted>
  <dcterms:created xsi:type="dcterms:W3CDTF">2012-04-20T21:10:19Z</dcterms:created>
  <dcterms:modified xsi:type="dcterms:W3CDTF">2017-01-30T21:45:09Z</dcterms:modified>
</cp:coreProperties>
</file>