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0" r:id="rId3"/>
    <p:sldMasterId id="2147483713" r:id="rId4"/>
    <p:sldMasterId id="2147483887" r:id="rId5"/>
    <p:sldMasterId id="2147483899" r:id="rId6"/>
    <p:sldMasterId id="2147483911" r:id="rId7"/>
    <p:sldMasterId id="2147483923" r:id="rId8"/>
    <p:sldMasterId id="2147483936" r:id="rId9"/>
    <p:sldMasterId id="2147483949" r:id="rId10"/>
  </p:sldMasterIdLst>
  <p:notesMasterIdLst>
    <p:notesMasterId r:id="rId23"/>
  </p:notesMasterIdLst>
  <p:sldIdLst>
    <p:sldId id="282" r:id="rId11"/>
    <p:sldId id="272" r:id="rId12"/>
    <p:sldId id="346" r:id="rId13"/>
    <p:sldId id="296" r:id="rId14"/>
    <p:sldId id="334" r:id="rId15"/>
    <p:sldId id="349" r:id="rId16"/>
    <p:sldId id="328" r:id="rId17"/>
    <p:sldId id="348" r:id="rId18"/>
    <p:sldId id="327" r:id="rId19"/>
    <p:sldId id="347" r:id="rId20"/>
    <p:sldId id="336"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984"/>
    <a:srgbClr val="7E8083"/>
    <a:srgbClr val="566C11"/>
    <a:srgbClr val="771F28"/>
    <a:srgbClr val="E36F1E"/>
    <a:srgbClr val="B0BC22"/>
    <a:srgbClr val="5A2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8" autoAdjust="0"/>
    <p:restoredTop sz="82034" autoAdjust="0"/>
  </p:normalViewPr>
  <p:slideViewPr>
    <p:cSldViewPr>
      <p:cViewPr varScale="1">
        <p:scale>
          <a:sx n="63" d="100"/>
          <a:sy n="63" d="100"/>
        </p:scale>
        <p:origin x="187" y="58"/>
      </p:cViewPr>
      <p:guideLst>
        <p:guide orient="horz" pos="2160"/>
        <p:guide pos="3840"/>
      </p:guideLst>
    </p:cSldViewPr>
  </p:slideViewPr>
  <p:notesTextViewPr>
    <p:cViewPr>
      <p:scale>
        <a:sx n="1" d="1"/>
        <a:sy n="1" d="1"/>
      </p:scale>
      <p:origin x="0" y="0"/>
    </p:cViewPr>
  </p:notesTextViewPr>
  <p:sorterViewPr>
    <p:cViewPr>
      <p:scale>
        <a:sx n="100" d="100"/>
        <a:sy n="100" d="100"/>
      </p:scale>
      <p:origin x="0" y="62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E3B78-2CF6-43E1-AB37-DA51E76C8973}" type="datetimeFigureOut">
              <a:rPr lang="en-US" smtClean="0"/>
              <a:t>2/4/2017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C3ABD-A199-4272-8D07-D5D3D44C71DF}" type="slidenum">
              <a:rPr lang="en-US" smtClean="0"/>
              <a:t>‹#›</a:t>
            </a:fld>
            <a:endParaRPr lang="en-US"/>
          </a:p>
        </p:txBody>
      </p:sp>
    </p:spTree>
    <p:extLst>
      <p:ext uri="{BB962C8B-B14F-4D97-AF65-F5344CB8AC3E}">
        <p14:creationId xmlns:p14="http://schemas.microsoft.com/office/powerpoint/2010/main" val="3468817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862F472-9B14-479C-8B49-2822412DF9D3}" type="slidenum">
              <a:rPr lang="en-US" smtClean="0"/>
              <a:pPr>
                <a:defRPr/>
              </a:pPr>
              <a:t>1</a:t>
            </a:fld>
            <a:endParaRPr lang="en-US" dirty="0"/>
          </a:p>
        </p:txBody>
      </p:sp>
    </p:spTree>
    <p:extLst>
      <p:ext uri="{BB962C8B-B14F-4D97-AF65-F5344CB8AC3E}">
        <p14:creationId xmlns:p14="http://schemas.microsoft.com/office/powerpoint/2010/main" val="15126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1C0744-5C5B-4EA1-B5EC-AE39AEF93AB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81562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01C0744-5C5B-4EA1-B5EC-AE39AEF93AB3}"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336961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Bef>
                <a:spcPts val="589"/>
              </a:spcBef>
            </a:pPr>
            <a:endParaRPr lang="en-US" sz="2000" dirty="0">
              <a:latin typeface="HelveticaNeueLT Std Lt" pitchFamily="34" charset="0"/>
            </a:endParaRPr>
          </a:p>
        </p:txBody>
      </p:sp>
      <p:sp>
        <p:nvSpPr>
          <p:cNvPr id="4" name="Slide Number Placeholder 3"/>
          <p:cNvSpPr>
            <a:spLocks noGrp="1"/>
          </p:cNvSpPr>
          <p:nvPr>
            <p:ph type="sldNum" sz="quarter" idx="10"/>
          </p:nvPr>
        </p:nvSpPr>
        <p:spPr/>
        <p:txBody>
          <a:bodyPr/>
          <a:lstStyle/>
          <a:p>
            <a:fld id="{FC7F7535-ABD8-4562-891A-0828B9098C9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188171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a:spcBef>
                <a:spcPts val="589"/>
              </a:spcBef>
            </a:pPr>
            <a:endParaRPr lang="en-US" sz="2000" dirty="0">
              <a:latin typeface="HelveticaNeueLT Std Lt" pitchFamily="34" charset="0"/>
            </a:endParaRPr>
          </a:p>
        </p:txBody>
      </p:sp>
      <p:sp>
        <p:nvSpPr>
          <p:cNvPr id="4" name="Slide Number Placeholder 3"/>
          <p:cNvSpPr>
            <a:spLocks noGrp="1"/>
          </p:cNvSpPr>
          <p:nvPr>
            <p:ph type="sldNum" sz="quarter" idx="10"/>
          </p:nvPr>
        </p:nvSpPr>
        <p:spPr/>
        <p:txBody>
          <a:bodyPr/>
          <a:lstStyle/>
          <a:p>
            <a:fld id="{FC7F7535-ABD8-4562-891A-0828B9098C9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2187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457200" indent="-457200" algn="l">
              <a:buFont typeface="Arial" panose="020B0604020202020204" pitchFamily="34" charset="0"/>
              <a:buChar char="•"/>
            </a:pPr>
            <a:r>
              <a:rPr lang="en-US" sz="1200" dirty="0" smtClean="0">
                <a:solidFill>
                  <a:prstClr val="white"/>
                </a:solidFill>
                <a:latin typeface="Georgia"/>
                <a:cs typeface="Georgia"/>
              </a:rPr>
              <a:t>Culture of aspiration and urgency within family and community</a:t>
            </a:r>
          </a:p>
          <a:p>
            <a:pPr marL="457200" indent="-457200" algn="l">
              <a:buFont typeface="Arial" panose="020B0604020202020204" pitchFamily="34" charset="0"/>
              <a:buChar char="•"/>
            </a:pPr>
            <a:r>
              <a:rPr lang="en-US" sz="1200" dirty="0" smtClean="0">
                <a:solidFill>
                  <a:prstClr val="white"/>
                </a:solidFill>
                <a:latin typeface="Georgia"/>
                <a:cs typeface="Georgia"/>
              </a:rPr>
              <a:t>Launching-pad institutions that developed confidence and skill</a:t>
            </a:r>
          </a:p>
          <a:p>
            <a:pPr marL="457200" indent="-457200" algn="l">
              <a:buFont typeface="Arial" panose="020B0604020202020204" pitchFamily="34" charset="0"/>
              <a:buChar char="•"/>
            </a:pPr>
            <a:r>
              <a:rPr lang="en-US" sz="1200" dirty="0" smtClean="0">
                <a:solidFill>
                  <a:prstClr val="white"/>
                </a:solidFill>
                <a:latin typeface="Georgia"/>
                <a:cs typeface="Georgia"/>
              </a:rPr>
              <a:t>An economy that generated opportunity for educated people</a:t>
            </a:r>
          </a:p>
          <a:p>
            <a:endParaRPr lang="en-US" i="0" dirty="0" smtClean="0"/>
          </a:p>
        </p:txBody>
      </p:sp>
      <p:sp>
        <p:nvSpPr>
          <p:cNvPr id="4" name="Slide Number Placeholder 3"/>
          <p:cNvSpPr>
            <a:spLocks noGrp="1"/>
          </p:cNvSpPr>
          <p:nvPr>
            <p:ph type="sldNum" sz="quarter" idx="10"/>
          </p:nvPr>
        </p:nvSpPr>
        <p:spPr/>
        <p:txBody>
          <a:bodyPr/>
          <a:lstStyle/>
          <a:p>
            <a:fld id="{201C0744-5C5B-4EA1-B5EC-AE39AEF93AB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20311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i="0" dirty="0" smtClean="0"/>
          </a:p>
        </p:txBody>
      </p:sp>
      <p:sp>
        <p:nvSpPr>
          <p:cNvPr id="4" name="Slide Number Placeholder 3"/>
          <p:cNvSpPr>
            <a:spLocks noGrp="1"/>
          </p:cNvSpPr>
          <p:nvPr>
            <p:ph type="sldNum" sz="quarter" idx="10"/>
          </p:nvPr>
        </p:nvSpPr>
        <p:spPr/>
        <p:txBody>
          <a:bodyPr/>
          <a:lstStyle/>
          <a:p>
            <a:fld id="{201C0744-5C5B-4EA1-B5EC-AE39AEF93AB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53763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smtClean="0"/>
              <a:t>Place Matters: national problem with</a:t>
            </a:r>
            <a:r>
              <a:rPr lang="en-US" baseline="0" dirty="0" smtClean="0"/>
              <a:t> regional peaks and troughs. Charlotte is at 4.4% on this map.</a:t>
            </a:r>
            <a:endParaRPr lang="en-US" dirty="0"/>
          </a:p>
        </p:txBody>
      </p:sp>
      <p:sp>
        <p:nvSpPr>
          <p:cNvPr id="4" name="Slide Number Placeholder 3"/>
          <p:cNvSpPr>
            <a:spLocks noGrp="1"/>
          </p:cNvSpPr>
          <p:nvPr>
            <p:ph type="sldNum" sz="quarter" idx="10"/>
          </p:nvPr>
        </p:nvSpPr>
        <p:spPr/>
        <p:txBody>
          <a:bodyPr/>
          <a:lstStyle/>
          <a:p>
            <a:pPr>
              <a:defRPr/>
            </a:pPr>
            <a:fld id="{E862F472-9B14-479C-8B49-2822412DF9D3}"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3308524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normAutofit/>
          </a:bodyPr>
          <a:lstStyle/>
          <a:p>
            <a:pPr defTabSz="914105">
              <a:defRPr/>
            </a:pPr>
            <a:r>
              <a:rPr lang="en-US" dirty="0" smtClean="0"/>
              <a:t>Our education system exists not</a:t>
            </a:r>
            <a:r>
              <a:rPr lang="en-US" baseline="0" dirty="0" smtClean="0"/>
              <a:t> on its own—but in an ecosystem of mobility. </a:t>
            </a:r>
          </a:p>
          <a:p>
            <a:pPr defTabSz="914105">
              <a:defRPr/>
            </a:pPr>
            <a:endParaRPr lang="en-US" dirty="0"/>
          </a:p>
          <a:p>
            <a:r>
              <a:rPr lang="en-US" baseline="0" dirty="0" smtClean="0"/>
              <a:t>While our focus has been on this work – access to, persistence in, and completion of postsecondary credentials, the path to possibility involves more. There are systemic and cultural barriers in place. It’s not enough for our work to focus internally on our organizations—our work must also address the underlying systems, the community, and the community culture. To change mobility outcomes, we need to work on the systems and culture that keep the current patterns in place. </a:t>
            </a:r>
          </a:p>
          <a:p>
            <a:endParaRPr lang="en-US" dirty="0" smtClean="0"/>
          </a:p>
          <a:p>
            <a:r>
              <a:rPr lang="en-US" dirty="0" smtClean="0"/>
              <a:t>Note: the factors at the top are systems.</a:t>
            </a:r>
            <a:r>
              <a:rPr lang="en-US" baseline="0" dirty="0" smtClean="0"/>
              <a:t> Three at the bottom (cultural messages and media representation, social capital, and race and ethnicity) are all social and cultural forces.</a:t>
            </a:r>
            <a:endParaRPr lang="en-US" dirty="0" smtClean="0"/>
          </a:p>
          <a:p>
            <a:endParaRPr lang="en-US" dirty="0"/>
          </a:p>
        </p:txBody>
      </p:sp>
      <p:sp>
        <p:nvSpPr>
          <p:cNvPr id="4" name="Slide Number Placeholder 3"/>
          <p:cNvSpPr>
            <a:spLocks noGrp="1"/>
          </p:cNvSpPr>
          <p:nvPr>
            <p:ph type="sldNum" sz="quarter" idx="10"/>
          </p:nvPr>
        </p:nvSpPr>
        <p:spPr/>
        <p:txBody>
          <a:bodyPr/>
          <a:lstStyle/>
          <a:p>
            <a:fld id="{82FBCC70-6B47-441C-8D53-3D7F40A5C47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3624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defTabSz="914156">
              <a:spcBef>
                <a:spcPts val="588"/>
              </a:spcBef>
              <a:defRPr/>
            </a:pPr>
            <a:endParaRPr lang="en-US" dirty="0"/>
          </a:p>
        </p:txBody>
      </p:sp>
      <p:sp>
        <p:nvSpPr>
          <p:cNvPr id="4" name="Slide Number Placeholder 3"/>
          <p:cNvSpPr>
            <a:spLocks noGrp="1"/>
          </p:cNvSpPr>
          <p:nvPr>
            <p:ph type="sldNum" sz="quarter" idx="10"/>
          </p:nvPr>
        </p:nvSpPr>
        <p:spPr/>
        <p:txBody>
          <a:bodyPr/>
          <a:lstStyle/>
          <a:p>
            <a:fld id="{FC7F7535-ABD8-4562-891A-0828B9098C9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427503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408802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19606536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8107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8933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0781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1309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98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5413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43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4632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75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212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5744580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267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8737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09216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2414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55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143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68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1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37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160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060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64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2722631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163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59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777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80826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0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239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400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312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550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5330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1012A-E1A0-4B69-A703-F025689A64C7}" type="datetimeFigureOut">
              <a:rPr lang="en-US" smtClean="0"/>
              <a:t>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20823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463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236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514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76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31874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9399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3717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5632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5978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80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1012A-E1A0-4B69-A703-F025689A64C7}"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3137424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413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0673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2469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4661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360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376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310397"/>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6681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2324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1012A-E1A0-4B69-A703-F025689A64C7}" type="datetimeFigureOut">
              <a:rPr lang="en-US" smtClean="0"/>
              <a:t>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20064184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770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040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5047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4656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3842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1914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659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6667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025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889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1012A-E1A0-4B69-A703-F025689A64C7}" type="datetimeFigureOut">
              <a:rPr lang="en-US" smtClean="0"/>
              <a:t>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23402796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667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954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48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9904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7261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6953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9434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454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891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79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012A-E1A0-4B69-A703-F025689A64C7}" type="datetimeFigureOut">
              <a:rPr lang="en-US" smtClean="0"/>
              <a:t>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33102052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121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8664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7380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17137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5403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362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3453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9688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388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95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41115898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0550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1666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123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9662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3541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8933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35140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8864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7418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094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t>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9539F-D7D2-4499-AA44-261818A5B84D}" type="slidenum">
              <a:rPr lang="en-US" smtClean="0"/>
              <a:t>‹#›</a:t>
            </a:fld>
            <a:endParaRPr lang="en-US"/>
          </a:p>
        </p:txBody>
      </p:sp>
    </p:spTree>
    <p:extLst>
      <p:ext uri="{BB962C8B-B14F-4D97-AF65-F5344CB8AC3E}">
        <p14:creationId xmlns:p14="http://schemas.microsoft.com/office/powerpoint/2010/main" val="283749179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6988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1859603"/>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0791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1158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0827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6148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267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5251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8285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44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012A-E1A0-4B69-A703-F025689A64C7}" type="datetimeFigureOut">
              <a:rPr lang="en-US" smtClean="0"/>
              <a:t>2/4/2017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9539F-D7D2-4499-AA44-261818A5B84D}" type="slidenum">
              <a:rPr lang="en-US" smtClean="0"/>
              <a:t>‹#›</a:t>
            </a:fld>
            <a:endParaRPr lang="en-US"/>
          </a:p>
        </p:txBody>
      </p:sp>
    </p:spTree>
    <p:extLst>
      <p:ext uri="{BB962C8B-B14F-4D97-AF65-F5344CB8AC3E}">
        <p14:creationId xmlns:p14="http://schemas.microsoft.com/office/powerpoint/2010/main" val="678419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74273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4602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8152C-342B-45DE-9D2F-4418B4A9F382}"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BA5DFE-7829-44E4-AC15-36956DB311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97084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085AD-78B6-455F-BBD1-3898310299C9}"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09B21-3552-44AE-B40D-AD93747D160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11563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02381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12725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D55B2C-8FB3-4CF5-B5A1-DFDBABF93315}"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69DE3-F02D-49C5-88A7-3DB649E0701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33570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153087"/>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1012A-E1A0-4B69-A703-F025689A64C7}" type="datetimeFigureOut">
              <a:rPr lang="en-US" smtClean="0">
                <a:solidFill>
                  <a:prstClr val="black">
                    <a:tint val="75000"/>
                  </a:prstClr>
                </a:solidFill>
              </a:rPr>
              <a:pPr/>
              <a:t>2/4/2017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9539F-D7D2-4499-AA44-261818A5B84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4498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59.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0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0.xml"/><Relationship Id="rId1" Type="http://schemas.openxmlformats.org/officeDocument/2006/relationships/themeOverride" Target="../theme/themeOverride3.xml"/><Relationship Id="rId5" Type="http://schemas.openxmlformats.org/officeDocument/2006/relationships/image" Target="../media/image1.emf"/><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59.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05.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MDClogo_Outline.ai"/>
          <p:cNvPicPr>
            <a:picLocks noChangeAspect="1"/>
          </p:cNvPicPr>
          <p:nvPr/>
        </p:nvPicPr>
        <p:blipFill>
          <a:blip r:embed="rId3"/>
          <a:srcRect/>
          <a:stretch>
            <a:fillRect/>
          </a:stretch>
        </p:blipFill>
        <p:spPr bwMode="auto">
          <a:xfrm>
            <a:off x="1524000" y="-19050"/>
            <a:ext cx="4724400" cy="3651250"/>
          </a:xfrm>
          <a:prstGeom prst="rect">
            <a:avLst/>
          </a:prstGeom>
          <a:noFill/>
          <a:ln w="9525">
            <a:noFill/>
            <a:miter lim="800000"/>
            <a:headEnd/>
            <a:tailEnd/>
          </a:ln>
        </p:spPr>
      </p:pic>
      <p:sp>
        <p:nvSpPr>
          <p:cNvPr id="12292" name="Subtitle 2"/>
          <p:cNvSpPr>
            <a:spLocks noGrp="1"/>
          </p:cNvSpPr>
          <p:nvPr>
            <p:ph type="subTitle" idx="1"/>
          </p:nvPr>
        </p:nvSpPr>
        <p:spPr>
          <a:xfrm>
            <a:off x="2976562" y="4038600"/>
            <a:ext cx="6858000" cy="950912"/>
          </a:xfrm>
        </p:spPr>
        <p:txBody>
          <a:bodyPr>
            <a:normAutofit/>
          </a:bodyPr>
          <a:lstStyle/>
          <a:p>
            <a:pPr algn="l"/>
            <a:r>
              <a:rPr lang="en-US" sz="1600" dirty="0">
                <a:solidFill>
                  <a:srgbClr val="7E8083"/>
                </a:solidFill>
                <a:latin typeface="Georgia" panose="02040502050405020303" pitchFamily="18" charset="0"/>
                <a:cs typeface="Helvetica" pitchFamily="34" charset="0"/>
              </a:rPr>
              <a:t>The Pathways Project</a:t>
            </a:r>
          </a:p>
          <a:p>
            <a:pPr algn="l"/>
            <a:r>
              <a:rPr lang="en-US" sz="1600" dirty="0">
                <a:solidFill>
                  <a:srgbClr val="7E8083"/>
                </a:solidFill>
                <a:latin typeface="Georgia" panose="02040502050405020303" pitchFamily="18" charset="0"/>
                <a:cs typeface="Helvetica" pitchFamily="34" charset="0"/>
              </a:rPr>
              <a:t>American Association of Community Colleges</a:t>
            </a:r>
          </a:p>
          <a:p>
            <a:pPr algn="l"/>
            <a:r>
              <a:rPr lang="en-US" sz="1600" dirty="0">
                <a:solidFill>
                  <a:srgbClr val="7E8083"/>
                </a:solidFill>
                <a:latin typeface="Georgia" panose="02040502050405020303" pitchFamily="18" charset="0"/>
                <a:cs typeface="Helvetica" pitchFamily="34" charset="0"/>
              </a:rPr>
              <a:t>February 4, </a:t>
            </a:r>
            <a:r>
              <a:rPr lang="en-US" sz="1600" dirty="0">
                <a:solidFill>
                  <a:srgbClr val="7E8083"/>
                </a:solidFill>
                <a:latin typeface="Georgia" panose="02040502050405020303" pitchFamily="18" charset="0"/>
                <a:cs typeface="Helvetica" pitchFamily="34" charset="0"/>
              </a:rPr>
              <a:t>2017</a:t>
            </a:r>
          </a:p>
          <a:p>
            <a:pPr algn="l"/>
            <a:endParaRPr lang="en-US" sz="2400" b="1" dirty="0">
              <a:solidFill>
                <a:srgbClr val="7E8083"/>
              </a:solidFill>
              <a:latin typeface="Georgia" panose="02040502050405020303" pitchFamily="18" charset="0"/>
              <a:ea typeface="Helvetica Neue"/>
              <a:cs typeface="Helvetica Neue"/>
            </a:endParaRPr>
          </a:p>
        </p:txBody>
      </p:sp>
      <p:sp>
        <p:nvSpPr>
          <p:cNvPr id="12293" name="Rectangle 4"/>
          <p:cNvSpPr>
            <a:spLocks noChangeArrowheads="1"/>
          </p:cNvSpPr>
          <p:nvPr/>
        </p:nvSpPr>
        <p:spPr bwMode="auto">
          <a:xfrm>
            <a:off x="2976562" y="5105401"/>
            <a:ext cx="5665788" cy="1200329"/>
          </a:xfrm>
          <a:prstGeom prst="rect">
            <a:avLst/>
          </a:prstGeom>
          <a:noFill/>
          <a:ln w="9525">
            <a:noFill/>
            <a:miter lim="800000"/>
            <a:headEnd/>
            <a:tailEnd/>
          </a:ln>
        </p:spPr>
        <p:txBody>
          <a:bodyPr wrap="square">
            <a:spAutoFit/>
          </a:bodyPr>
          <a:lstStyle/>
          <a:p>
            <a:r>
              <a:rPr lang="en-US" b="1" dirty="0">
                <a:solidFill>
                  <a:srgbClr val="7E8083"/>
                </a:solidFill>
                <a:latin typeface="Georgia" panose="02040502050405020303" pitchFamily="18" charset="0"/>
                <a:cs typeface="Helvetica" pitchFamily="34" charset="0"/>
              </a:rPr>
              <a:t>David Dodson</a:t>
            </a:r>
            <a:br>
              <a:rPr lang="en-US" b="1" dirty="0">
                <a:solidFill>
                  <a:srgbClr val="7E8083"/>
                </a:solidFill>
                <a:latin typeface="Georgia" panose="02040502050405020303" pitchFamily="18" charset="0"/>
                <a:cs typeface="Helvetica" pitchFamily="34" charset="0"/>
              </a:rPr>
            </a:br>
            <a:r>
              <a:rPr lang="en-US" dirty="0">
                <a:solidFill>
                  <a:srgbClr val="7E8083"/>
                </a:solidFill>
                <a:latin typeface="Georgia" panose="02040502050405020303" pitchFamily="18" charset="0"/>
                <a:cs typeface="Helvetica" pitchFamily="34" charset="0"/>
              </a:rPr>
              <a:t>President</a:t>
            </a:r>
            <a:r>
              <a:rPr lang="en-US" b="1" dirty="0">
                <a:solidFill>
                  <a:srgbClr val="7E8083"/>
                </a:solidFill>
                <a:latin typeface="Georgia" panose="02040502050405020303" pitchFamily="18" charset="0"/>
                <a:cs typeface="Helvetica" pitchFamily="34" charset="0"/>
              </a:rPr>
              <a:t>, </a:t>
            </a:r>
            <a:r>
              <a:rPr lang="en-US" dirty="0">
                <a:solidFill>
                  <a:srgbClr val="7E8083"/>
                </a:solidFill>
                <a:latin typeface="Georgia" panose="02040502050405020303" pitchFamily="18" charset="0"/>
                <a:cs typeface="Helvetica" pitchFamily="34" charset="0"/>
              </a:rPr>
              <a:t>MDC</a:t>
            </a:r>
          </a:p>
          <a:p>
            <a:endParaRPr lang="en-US" dirty="0">
              <a:solidFill>
                <a:srgbClr val="7E8083"/>
              </a:solidFill>
              <a:latin typeface="Georgia" panose="02040502050405020303" pitchFamily="18" charset="0"/>
              <a:cs typeface="Helvetica" pitchFamily="34" charset="0"/>
            </a:endParaRPr>
          </a:p>
          <a:p>
            <a:endParaRPr lang="en-US" dirty="0">
              <a:solidFill>
                <a:srgbClr val="7E8083"/>
              </a:solidFill>
              <a:latin typeface="Georgia" panose="02040502050405020303" pitchFamily="18" charset="0"/>
              <a:cs typeface="Helvetica" pitchFamily="34" charset="0"/>
            </a:endParaRPr>
          </a:p>
        </p:txBody>
      </p:sp>
      <p:sp>
        <p:nvSpPr>
          <p:cNvPr id="6" name="Title 1"/>
          <p:cNvSpPr txBox="1">
            <a:spLocks/>
          </p:cNvSpPr>
          <p:nvPr/>
        </p:nvSpPr>
        <p:spPr>
          <a:xfrm>
            <a:off x="2943067" y="2514600"/>
            <a:ext cx="7205025" cy="1422400"/>
          </a:xfrm>
          <a:prstGeom prst="rect">
            <a:avLst/>
          </a:prstGeom>
        </p:spPr>
        <p:txBody>
          <a:bodyPr vert="horz" lIns="91440" tIns="45720" rIns="91440" bIns="45720" rtlCol="0" anchor="b" anchorCtr="0">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99AB21"/>
                </a:solidFill>
                <a:latin typeface="Georgia"/>
                <a:cs typeface="Georgia"/>
              </a:rPr>
              <a:t>The Underground Railroad: </a:t>
            </a:r>
            <a:br>
              <a:rPr lang="en-US" sz="4000" dirty="0">
                <a:solidFill>
                  <a:srgbClr val="99AB21"/>
                </a:solidFill>
                <a:latin typeface="Georgia"/>
                <a:cs typeface="Georgia"/>
              </a:rPr>
            </a:br>
            <a:r>
              <a:rPr lang="en-US" sz="4000" dirty="0">
                <a:solidFill>
                  <a:srgbClr val="99AB21"/>
                </a:solidFill>
                <a:latin typeface="Georgia"/>
                <a:cs typeface="Georgia"/>
              </a:rPr>
              <a:t>Pathways, Leadership &amp; </a:t>
            </a:r>
            <a:br>
              <a:rPr lang="en-US" sz="4000" dirty="0">
                <a:solidFill>
                  <a:srgbClr val="99AB21"/>
                </a:solidFill>
                <a:latin typeface="Georgia"/>
                <a:cs typeface="Georgia"/>
              </a:rPr>
            </a:br>
            <a:r>
              <a:rPr lang="en-US" sz="4000" dirty="0">
                <a:solidFill>
                  <a:srgbClr val="99AB21"/>
                </a:solidFill>
                <a:latin typeface="Georgia"/>
                <a:cs typeface="Georgia"/>
              </a:rPr>
              <a:t>the Role of Equity</a:t>
            </a:r>
            <a:endParaRPr lang="en-US" sz="2700" dirty="0">
              <a:solidFill>
                <a:srgbClr val="666666"/>
              </a:solidFill>
              <a:latin typeface="Helvetica Neue"/>
              <a:ea typeface="+mn-ea"/>
              <a:cs typeface="Helvetica Neue"/>
            </a:endParaRPr>
          </a:p>
        </p:txBody>
      </p:sp>
    </p:spTree>
    <p:extLst>
      <p:ext uri="{BB962C8B-B14F-4D97-AF65-F5344CB8AC3E}">
        <p14:creationId xmlns:p14="http://schemas.microsoft.com/office/powerpoint/2010/main" val="3018618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1"/>
            <a:ext cx="8229600" cy="4525963"/>
          </a:xfrm>
        </p:spPr>
        <p:txBody>
          <a:bodyPr>
            <a:normAutofit lnSpcReduction="10000"/>
          </a:bodyPr>
          <a:lstStyle/>
          <a:p>
            <a:pPr marL="0" indent="0">
              <a:spcBef>
                <a:spcPts val="2400"/>
              </a:spcBef>
              <a:buNone/>
            </a:pPr>
            <a:r>
              <a:rPr lang="en-US" b="1" dirty="0" smtClean="0">
                <a:solidFill>
                  <a:schemeClr val="bg1"/>
                </a:solidFill>
                <a:latin typeface="Georgia" panose="02040502050405020303" pitchFamily="18" charset="0"/>
              </a:rPr>
              <a:t>Vigilant attention to equity is needed to ensure persistence along guided pathways.</a:t>
            </a:r>
            <a:endParaRPr lang="en-US" b="1" dirty="0">
              <a:solidFill>
                <a:schemeClr val="bg1"/>
              </a:solidFill>
              <a:latin typeface="Georgia" panose="02040502050405020303" pitchFamily="18" charset="0"/>
            </a:endParaRPr>
          </a:p>
          <a:p>
            <a:pPr>
              <a:spcBef>
                <a:spcPts val="2400"/>
              </a:spcBef>
            </a:pPr>
            <a:r>
              <a:rPr lang="en-US" dirty="0" smtClean="0">
                <a:solidFill>
                  <a:schemeClr val="bg1"/>
                </a:solidFill>
                <a:latin typeface="Georgia" panose="02040502050405020303" pitchFamily="18" charset="0"/>
              </a:rPr>
              <a:t>In what aspects of your college’s </a:t>
            </a:r>
            <a:r>
              <a:rPr lang="en-US" b="1" dirty="0" smtClean="0">
                <a:solidFill>
                  <a:schemeClr val="bg1"/>
                </a:solidFill>
                <a:latin typeface="Georgia" panose="02040502050405020303" pitchFamily="18" charset="0"/>
              </a:rPr>
              <a:t>systems, practice, and culture </a:t>
            </a:r>
            <a:r>
              <a:rPr lang="en-US" dirty="0" smtClean="0">
                <a:solidFill>
                  <a:schemeClr val="bg1"/>
                </a:solidFill>
                <a:latin typeface="Georgia" panose="02040502050405020303" pitchFamily="18" charset="0"/>
              </a:rPr>
              <a:t>will attention to equity be particularly necessary as you implement?</a:t>
            </a:r>
          </a:p>
          <a:p>
            <a:pPr>
              <a:spcBef>
                <a:spcPts val="2400"/>
              </a:spcBef>
            </a:pPr>
            <a:r>
              <a:rPr lang="en-US" dirty="0" smtClean="0">
                <a:solidFill>
                  <a:schemeClr val="bg1"/>
                </a:solidFill>
                <a:latin typeface="Georgia" panose="02040502050405020303" pitchFamily="18" charset="0"/>
              </a:rPr>
              <a:t>What does this mean for your leadership?</a:t>
            </a:r>
            <a:endParaRPr lang="en-US" dirty="0">
              <a:solidFill>
                <a:schemeClr val="bg1"/>
              </a:solidFill>
              <a:latin typeface="Georgia" panose="02040502050405020303" pitchFamily="18" charset="0"/>
            </a:endParaRPr>
          </a:p>
          <a:p>
            <a:endParaRPr lang="en-US" dirty="0"/>
          </a:p>
        </p:txBody>
      </p:sp>
      <p:pic>
        <p:nvPicPr>
          <p:cNvPr id="4" name="Content Placeholder 7" descr="MDClogo_Outline.ai"/>
          <p:cNvPicPr>
            <a:picLocks noChangeAspect="1"/>
          </p:cNvPicPr>
          <p:nvPr/>
        </p:nvPicPr>
        <p:blipFill>
          <a:blip r:embed="rId3" cstate="print">
            <a:extLst>
              <a:ext uri="{28A0092B-C50C-407E-A947-70E740481C1C}">
                <a14:useLocalDpi xmlns:a14="http://schemas.microsoft.com/office/drawing/2010/main" val="0"/>
              </a:ext>
            </a:extLst>
          </a:blip>
          <a:srcRect l="11620" t="27211" r="17094" b="33699"/>
          <a:stretch>
            <a:fillRect/>
          </a:stretch>
        </p:blipFill>
        <p:spPr>
          <a:xfrm>
            <a:off x="2066927" y="5791202"/>
            <a:ext cx="1685925" cy="714375"/>
          </a:xfrm>
          <a:prstGeom prst="rect">
            <a:avLst/>
          </a:prstGeom>
        </p:spPr>
      </p:pic>
    </p:spTree>
    <p:extLst>
      <p:ext uri="{BB962C8B-B14F-4D97-AF65-F5344CB8AC3E}">
        <p14:creationId xmlns:p14="http://schemas.microsoft.com/office/powerpoint/2010/main" val="3813480002"/>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pic>
        <p:nvPicPr>
          <p:cNvPr id="4" name="Content Placeholder 7" descr="MDClogo_Outline.ai"/>
          <p:cNvPicPr>
            <a:picLocks noChangeAspect="1"/>
          </p:cNvPicPr>
          <p:nvPr/>
        </p:nvPicPr>
        <p:blipFill>
          <a:blip r:embed="rId3"/>
          <a:srcRect t="14413" b="14413"/>
          <a:stretch>
            <a:fillRect/>
          </a:stretch>
        </p:blipFill>
        <p:spPr bwMode="auto">
          <a:xfrm>
            <a:off x="1792289" y="5557838"/>
            <a:ext cx="2365375" cy="1300162"/>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8909" y="1219201"/>
            <a:ext cx="3810000" cy="351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1" y="1981200"/>
            <a:ext cx="4798391"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1855941" y="381000"/>
            <a:ext cx="8352651" cy="533400"/>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prstClr val="white"/>
                </a:solidFill>
                <a:latin typeface="Georgia"/>
                <a:cs typeface="Georgia"/>
              </a:rPr>
              <a:t>Heroism is </a:t>
            </a:r>
            <a:r>
              <a:rPr lang="en-US" sz="3600" i="1" dirty="0">
                <a:solidFill>
                  <a:prstClr val="white"/>
                </a:solidFill>
                <a:latin typeface="Georgia"/>
                <a:cs typeface="Georgia"/>
              </a:rPr>
              <a:t>not</a:t>
            </a:r>
            <a:r>
              <a:rPr lang="en-US" sz="3600" dirty="0">
                <a:solidFill>
                  <a:prstClr val="white"/>
                </a:solidFill>
                <a:latin typeface="Georgia"/>
                <a:cs typeface="Georgia"/>
              </a:rPr>
              <a:t> a solution to persistence</a:t>
            </a:r>
          </a:p>
        </p:txBody>
      </p:sp>
      <p:sp>
        <p:nvSpPr>
          <p:cNvPr id="6" name="Title 1"/>
          <p:cNvSpPr txBox="1">
            <a:spLocks/>
          </p:cNvSpPr>
          <p:nvPr/>
        </p:nvSpPr>
        <p:spPr>
          <a:xfrm>
            <a:off x="1781897" y="5291138"/>
            <a:ext cx="9144000" cy="533400"/>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prstClr val="white"/>
                </a:solidFill>
                <a:latin typeface="Georgia"/>
                <a:cs typeface="Georgia"/>
              </a:rPr>
              <a:t>Attention to equity in design &amp; execution </a:t>
            </a:r>
            <a:r>
              <a:rPr lang="en-US" sz="3600" i="1" dirty="0">
                <a:solidFill>
                  <a:prstClr val="white"/>
                </a:solidFill>
                <a:latin typeface="Georgia"/>
                <a:cs typeface="Georgia"/>
              </a:rPr>
              <a:t>is</a:t>
            </a:r>
          </a:p>
        </p:txBody>
      </p:sp>
    </p:spTree>
    <p:extLst>
      <p:ext uri="{BB962C8B-B14F-4D97-AF65-F5344CB8AC3E}">
        <p14:creationId xmlns:p14="http://schemas.microsoft.com/office/powerpoint/2010/main" val="400364401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DC_Pattern_PPT.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130" y="0"/>
            <a:ext cx="3299039" cy="6858000"/>
          </a:xfrm>
          <a:prstGeom prst="rect">
            <a:avLst/>
          </a:prstGeom>
        </p:spPr>
      </p:pic>
      <p:sp>
        <p:nvSpPr>
          <p:cNvPr id="5" name="Rectangle 4"/>
          <p:cNvSpPr/>
          <p:nvPr/>
        </p:nvSpPr>
        <p:spPr>
          <a:xfrm>
            <a:off x="2339975" y="1595440"/>
            <a:ext cx="4572000" cy="3293209"/>
          </a:xfrm>
          <a:prstGeom prst="rect">
            <a:avLst/>
          </a:prstGeom>
        </p:spPr>
        <p:txBody>
          <a:bodyPr>
            <a:spAutoFit/>
          </a:bodyPr>
          <a:lstStyle/>
          <a:p>
            <a:pPr>
              <a:defRPr/>
            </a:pPr>
            <a:r>
              <a:rPr lang="en-US" sz="2800" dirty="0">
                <a:solidFill>
                  <a:srgbClr val="7E8083"/>
                </a:solidFill>
                <a:latin typeface="Georgia" panose="02040502050405020303" pitchFamily="18" charset="0"/>
              </a:rPr>
              <a:t/>
            </a:r>
            <a:br>
              <a:rPr lang="en-US" sz="2800" dirty="0">
                <a:solidFill>
                  <a:srgbClr val="7E8083"/>
                </a:solidFill>
                <a:latin typeface="Georgia" panose="02040502050405020303" pitchFamily="18" charset="0"/>
              </a:rPr>
            </a:br>
            <a:r>
              <a:rPr lang="en-US" sz="2000" dirty="0">
                <a:solidFill>
                  <a:srgbClr val="7E8083"/>
                </a:solidFill>
                <a:latin typeface="Georgia" panose="02040502050405020303" pitchFamily="18" charset="0"/>
              </a:rPr>
              <a:t>307 West Main Street</a:t>
            </a:r>
            <a:br>
              <a:rPr lang="en-US" sz="2000" dirty="0">
                <a:solidFill>
                  <a:srgbClr val="7E8083"/>
                </a:solidFill>
                <a:latin typeface="Georgia" panose="02040502050405020303" pitchFamily="18" charset="0"/>
              </a:rPr>
            </a:br>
            <a:r>
              <a:rPr lang="en-US" sz="2000" dirty="0">
                <a:solidFill>
                  <a:srgbClr val="7E8083"/>
                </a:solidFill>
                <a:latin typeface="Georgia" panose="02040502050405020303" pitchFamily="18" charset="0"/>
              </a:rPr>
              <a:t>Durham, NC 27701-3215</a:t>
            </a:r>
            <a:br>
              <a:rPr lang="en-US" sz="2000" dirty="0">
                <a:solidFill>
                  <a:srgbClr val="7E8083"/>
                </a:solidFill>
                <a:latin typeface="Georgia" panose="02040502050405020303" pitchFamily="18" charset="0"/>
              </a:rPr>
            </a:br>
            <a:r>
              <a:rPr lang="en-US" sz="2000" dirty="0">
                <a:solidFill>
                  <a:srgbClr val="7E8083"/>
                </a:solidFill>
                <a:latin typeface="Georgia" panose="02040502050405020303" pitchFamily="18" charset="0"/>
              </a:rPr>
              <a:t/>
            </a:r>
            <a:br>
              <a:rPr lang="en-US" sz="2000" dirty="0">
                <a:solidFill>
                  <a:srgbClr val="7E8083"/>
                </a:solidFill>
                <a:latin typeface="Georgia" panose="02040502050405020303" pitchFamily="18" charset="0"/>
              </a:rPr>
            </a:br>
            <a:r>
              <a:rPr lang="en-US" sz="2000" b="1" dirty="0">
                <a:solidFill>
                  <a:srgbClr val="7E8083"/>
                </a:solidFill>
                <a:latin typeface="Georgia" panose="02040502050405020303" pitchFamily="18" charset="0"/>
              </a:rPr>
              <a:t>Phone:</a:t>
            </a:r>
            <a:r>
              <a:rPr lang="en-US" sz="2000" dirty="0">
                <a:solidFill>
                  <a:srgbClr val="7E8083"/>
                </a:solidFill>
                <a:latin typeface="Georgia" panose="02040502050405020303" pitchFamily="18" charset="0"/>
              </a:rPr>
              <a:t> 919.381.5802</a:t>
            </a:r>
            <a:br>
              <a:rPr lang="en-US" sz="2000" dirty="0">
                <a:solidFill>
                  <a:srgbClr val="7E8083"/>
                </a:solidFill>
                <a:latin typeface="Georgia" panose="02040502050405020303" pitchFamily="18" charset="0"/>
              </a:rPr>
            </a:br>
            <a:r>
              <a:rPr lang="en-US" sz="2000" b="1" dirty="0">
                <a:solidFill>
                  <a:srgbClr val="7E8083"/>
                </a:solidFill>
                <a:latin typeface="Georgia" panose="02040502050405020303" pitchFamily="18" charset="0"/>
              </a:rPr>
              <a:t>Fax:</a:t>
            </a:r>
            <a:r>
              <a:rPr lang="en-US" sz="2000" dirty="0">
                <a:solidFill>
                  <a:srgbClr val="7E8083"/>
                </a:solidFill>
                <a:latin typeface="Georgia" panose="02040502050405020303" pitchFamily="18" charset="0"/>
              </a:rPr>
              <a:t> 919.381.5805</a:t>
            </a:r>
            <a:br>
              <a:rPr lang="en-US" sz="2000" dirty="0">
                <a:solidFill>
                  <a:srgbClr val="7E8083"/>
                </a:solidFill>
                <a:latin typeface="Georgia" panose="02040502050405020303" pitchFamily="18" charset="0"/>
              </a:rPr>
            </a:br>
            <a:endParaRPr lang="en-US" sz="2000" dirty="0">
              <a:solidFill>
                <a:srgbClr val="7E8083"/>
              </a:solidFill>
              <a:latin typeface="Georgia" panose="02040502050405020303" pitchFamily="18" charset="0"/>
            </a:endParaRPr>
          </a:p>
          <a:p>
            <a:pPr>
              <a:defRPr/>
            </a:pPr>
            <a:r>
              <a:rPr lang="en-US" sz="2000" dirty="0">
                <a:solidFill>
                  <a:srgbClr val="7E8083"/>
                </a:solidFill>
                <a:latin typeface="Georgia" panose="02040502050405020303" pitchFamily="18" charset="0"/>
              </a:rPr>
              <a:t>@</a:t>
            </a:r>
            <a:r>
              <a:rPr lang="en-US" sz="2000" dirty="0" err="1">
                <a:solidFill>
                  <a:srgbClr val="7E8083"/>
                </a:solidFill>
                <a:latin typeface="Georgia" panose="02040502050405020303" pitchFamily="18" charset="0"/>
              </a:rPr>
              <a:t>MDCinc</a:t>
            </a:r>
            <a:endParaRPr lang="en-US" sz="2000" dirty="0">
              <a:solidFill>
                <a:srgbClr val="7E8083"/>
              </a:solidFill>
              <a:latin typeface="Georgia" panose="02040502050405020303" pitchFamily="18" charset="0"/>
            </a:endParaRPr>
          </a:p>
          <a:p>
            <a:pPr>
              <a:defRPr/>
            </a:pPr>
            <a:r>
              <a:rPr lang="en-US" sz="2000" dirty="0">
                <a:solidFill>
                  <a:srgbClr val="7E8083"/>
                </a:solidFill>
                <a:latin typeface="Georgia" panose="02040502050405020303" pitchFamily="18" charset="0"/>
              </a:rPr>
              <a:t>www.mdcinc.org </a:t>
            </a:r>
          </a:p>
          <a:p>
            <a:pPr>
              <a:defRPr/>
            </a:pPr>
            <a:r>
              <a:rPr lang="en-US" sz="2000" dirty="0">
                <a:solidFill>
                  <a:srgbClr val="7E8083"/>
                </a:solidFill>
                <a:latin typeface="Georgia" panose="02040502050405020303" pitchFamily="18" charset="0"/>
              </a:rPr>
              <a:t>www.stateofthesouth.org</a:t>
            </a:r>
          </a:p>
        </p:txBody>
      </p:sp>
      <p:pic>
        <p:nvPicPr>
          <p:cNvPr id="6" name="Picture 3" descr="MDClogo_Outline.ai"/>
          <p:cNvPicPr>
            <a:picLocks noChangeAspect="1"/>
          </p:cNvPicPr>
          <p:nvPr/>
        </p:nvPicPr>
        <p:blipFill>
          <a:blip r:embed="rId5"/>
          <a:srcRect/>
          <a:stretch>
            <a:fillRect/>
          </a:stretch>
        </p:blipFill>
        <p:spPr bwMode="auto">
          <a:xfrm>
            <a:off x="1422401" y="578644"/>
            <a:ext cx="2965075" cy="2291556"/>
          </a:xfrm>
          <a:prstGeom prst="rect">
            <a:avLst/>
          </a:prstGeom>
          <a:noFill/>
          <a:ln w="9525">
            <a:noFill/>
            <a:miter lim="800000"/>
            <a:headEnd/>
            <a:tailEnd/>
          </a:ln>
        </p:spPr>
      </p:pic>
    </p:spTree>
    <p:extLst>
      <p:ext uri="{BB962C8B-B14F-4D97-AF65-F5344CB8AC3E}">
        <p14:creationId xmlns:p14="http://schemas.microsoft.com/office/powerpoint/2010/main" val="986421140"/>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pic>
        <p:nvPicPr>
          <p:cNvPr id="8" name="Content Placeholder 7" descr="MDClogo_Outline.ai"/>
          <p:cNvPicPr>
            <a:picLocks noGrp="1" noChangeAspect="1"/>
          </p:cNvPicPr>
          <p:nvPr>
            <p:ph idx="1"/>
          </p:nvPr>
        </p:nvPicPr>
        <p:blipFill>
          <a:blip r:embed="rId3" cstate="print">
            <a:extLst>
              <a:ext uri="{28A0092B-C50C-407E-A947-70E740481C1C}">
                <a14:useLocalDpi xmlns:a14="http://schemas.microsoft.com/office/drawing/2010/main" val="0"/>
              </a:ext>
            </a:extLst>
          </a:blip>
          <a:srcRect l="11620" t="27211" r="17094" b="33699"/>
          <a:stretch>
            <a:fillRect/>
          </a:stretch>
        </p:blipFill>
        <p:spPr>
          <a:xfrm>
            <a:off x="2066926" y="5791201"/>
            <a:ext cx="1685925" cy="714375"/>
          </a:xfrm>
        </p:spPr>
      </p:pic>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485775"/>
            <a:ext cx="3629025" cy="550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4551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360612" y="304800"/>
            <a:ext cx="8231188" cy="990600"/>
          </a:xfrm>
          <a:prstGeom prst="rect">
            <a:avLst/>
          </a:prstGeom>
          <a:noFill/>
          <a:ln w="9525">
            <a:noFill/>
            <a:miter lim="800000"/>
            <a:headEnd/>
            <a:tailEnd/>
          </a:ln>
        </p:spPr>
        <p:txBody>
          <a:bodyPr lIns="228600" tIns="0" bIns="0" anchor="ctr"/>
          <a:lstStyle/>
          <a:p>
            <a:r>
              <a:rPr lang="en-US" sz="3600" dirty="0">
                <a:solidFill>
                  <a:schemeClr val="bg1"/>
                </a:solidFill>
                <a:latin typeface="Georgia" pitchFamily="18" charset="0"/>
                <a:ea typeface="ヒラギノ角ゴ Pro W3" pitchFamily="1" charset="-128"/>
                <a:cs typeface="Calibri" pitchFamily="34" charset="0"/>
              </a:rPr>
              <a:t>Stanton</a:t>
            </a:r>
            <a:endParaRPr lang="en-US" sz="3600" dirty="0">
              <a:solidFill>
                <a:schemeClr val="bg1"/>
              </a:solidFill>
              <a:latin typeface="Georgia" pitchFamily="18" charset="0"/>
              <a:ea typeface="ヒラギノ角ゴ Pro W3" pitchFamily="1" charset="-128"/>
              <a:cs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1" y="1295400"/>
            <a:ext cx="3471625" cy="4648200"/>
          </a:xfrm>
          <a:prstGeom prst="rect">
            <a:avLst/>
          </a:prstGeom>
        </p:spPr>
      </p:pic>
    </p:spTree>
    <p:extLst>
      <p:ext uri="{BB962C8B-B14F-4D97-AF65-F5344CB8AC3E}">
        <p14:creationId xmlns:p14="http://schemas.microsoft.com/office/powerpoint/2010/main" val="172562032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360612" y="304800"/>
            <a:ext cx="8231188" cy="990600"/>
          </a:xfrm>
          <a:prstGeom prst="rect">
            <a:avLst/>
          </a:prstGeom>
          <a:noFill/>
          <a:ln w="9525">
            <a:noFill/>
            <a:miter lim="800000"/>
            <a:headEnd/>
            <a:tailEnd/>
          </a:ln>
        </p:spPr>
        <p:txBody>
          <a:bodyPr lIns="228600" tIns="0" bIns="0" anchor="ctr"/>
          <a:lstStyle/>
          <a:p>
            <a:r>
              <a:rPr lang="en-US" sz="3600" dirty="0">
                <a:solidFill>
                  <a:schemeClr val="bg1"/>
                </a:solidFill>
                <a:latin typeface="Georgia" pitchFamily="18" charset="0"/>
                <a:ea typeface="ヒラギノ角ゴ Pro W3" pitchFamily="1" charset="-128"/>
                <a:cs typeface="Calibri" pitchFamily="34" charset="0"/>
              </a:rPr>
              <a:t>Lillian and Norris</a:t>
            </a:r>
            <a:endParaRPr lang="en-US" sz="3600" dirty="0">
              <a:solidFill>
                <a:schemeClr val="bg1"/>
              </a:solidFill>
              <a:latin typeface="Georgia" pitchFamily="18" charset="0"/>
              <a:ea typeface="ヒラギノ角ゴ Pro W3" pitchFamily="1" charset="-128"/>
              <a:cs typeface="Calibri" pitchFamily="34" charset="0"/>
            </a:endParaRPr>
          </a:p>
        </p:txBody>
      </p:sp>
      <p:grpSp>
        <p:nvGrpSpPr>
          <p:cNvPr id="2" name="Group 1"/>
          <p:cNvGrpSpPr/>
          <p:nvPr/>
        </p:nvGrpSpPr>
        <p:grpSpPr>
          <a:xfrm>
            <a:off x="3242242" y="1295401"/>
            <a:ext cx="6467928" cy="4459223"/>
            <a:chOff x="1103086" y="1379423"/>
            <a:chExt cx="6687457" cy="461064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319"/>
            <a:stretch/>
          </p:blipFill>
          <p:spPr bwMode="auto">
            <a:xfrm>
              <a:off x="1103086" y="1379423"/>
              <a:ext cx="3316514" cy="461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204" t="13004" b="557"/>
            <a:stretch/>
          </p:blipFill>
          <p:spPr bwMode="auto">
            <a:xfrm>
              <a:off x="4419600" y="1379424"/>
              <a:ext cx="3370943" cy="461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94629267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pic>
        <p:nvPicPr>
          <p:cNvPr id="8" name="Content Placeholder 7" descr="MDClogo_Outline.ai"/>
          <p:cNvPicPr>
            <a:picLocks noGrp="1" noChangeAspect="1"/>
          </p:cNvPicPr>
          <p:nvPr>
            <p:ph idx="1"/>
          </p:nvPr>
        </p:nvPicPr>
        <p:blipFill>
          <a:blip r:embed="rId3" cstate="print">
            <a:extLst>
              <a:ext uri="{28A0092B-C50C-407E-A947-70E740481C1C}">
                <a14:useLocalDpi xmlns:a14="http://schemas.microsoft.com/office/drawing/2010/main" val="0"/>
              </a:ext>
            </a:extLst>
          </a:blip>
          <a:srcRect l="11620" t="27211" r="17094" b="33699"/>
          <a:stretch>
            <a:fillRect/>
          </a:stretch>
        </p:blipFill>
        <p:spPr>
          <a:xfrm>
            <a:off x="2066926" y="5791201"/>
            <a:ext cx="1685925" cy="714375"/>
          </a:xfrm>
        </p:spPr>
      </p:pic>
      <p:sp>
        <p:nvSpPr>
          <p:cNvPr id="5" name="Title 1"/>
          <p:cNvSpPr txBox="1">
            <a:spLocks/>
          </p:cNvSpPr>
          <p:nvPr/>
        </p:nvSpPr>
        <p:spPr>
          <a:xfrm>
            <a:off x="2438401" y="2209800"/>
            <a:ext cx="7559377" cy="3352800"/>
          </a:xfrm>
          <a:prstGeom prst="rect">
            <a:avLst/>
          </a:prstGeom>
        </p:spPr>
        <p:txBody>
          <a:bodyPr vert="horz" lIns="91440" tIns="45720" rIns="91440" bIns="45720" rtlCol="0" anchor="t"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solidFill>
                  <a:prstClr val="white"/>
                </a:solidFill>
                <a:latin typeface="Georgia"/>
                <a:cs typeface="Georgia"/>
              </a:rPr>
              <a:t>Personal drive</a:t>
            </a:r>
          </a:p>
          <a:p>
            <a:pPr marL="457200" indent="-457200" algn="l">
              <a:buFont typeface="Arial" panose="020B0604020202020204" pitchFamily="34" charset="0"/>
              <a:buChar char="•"/>
            </a:pPr>
            <a:r>
              <a:rPr lang="en-US" sz="3000" dirty="0">
                <a:solidFill>
                  <a:prstClr val="white"/>
                </a:solidFill>
                <a:latin typeface="Georgia"/>
                <a:cs typeface="Georgia"/>
              </a:rPr>
              <a:t>Launching-pad institutions that developed confidence and skill</a:t>
            </a:r>
          </a:p>
          <a:p>
            <a:pPr marL="457200" indent="-457200" algn="l">
              <a:buFont typeface="Arial" panose="020B0604020202020204" pitchFamily="34" charset="0"/>
              <a:buChar char="•"/>
            </a:pPr>
            <a:r>
              <a:rPr lang="en-US" sz="3000" dirty="0">
                <a:solidFill>
                  <a:prstClr val="white"/>
                </a:solidFill>
                <a:latin typeface="Georgia"/>
                <a:cs typeface="Georgia"/>
              </a:rPr>
              <a:t>Family, educators, and mentors with a commitment to equity</a:t>
            </a:r>
          </a:p>
          <a:p>
            <a:pPr marL="457200" indent="-457200" algn="l">
              <a:buFont typeface="Arial" panose="020B0604020202020204" pitchFamily="34" charset="0"/>
              <a:buChar char="•"/>
            </a:pPr>
            <a:r>
              <a:rPr lang="en-US" sz="3000" dirty="0">
                <a:solidFill>
                  <a:prstClr val="white"/>
                </a:solidFill>
                <a:latin typeface="Georgia"/>
                <a:cs typeface="Georgia"/>
              </a:rPr>
              <a:t>An economy that generated opportunity for educated people</a:t>
            </a:r>
          </a:p>
          <a:p>
            <a:pPr algn="l"/>
            <a:endParaRPr lang="en-US" sz="3000" dirty="0">
              <a:solidFill>
                <a:prstClr val="white"/>
              </a:solidFill>
              <a:latin typeface="Georgia"/>
              <a:cs typeface="Georgia"/>
            </a:endParaRPr>
          </a:p>
        </p:txBody>
      </p:sp>
      <p:sp>
        <p:nvSpPr>
          <p:cNvPr id="4" name="Title 1"/>
          <p:cNvSpPr txBox="1">
            <a:spLocks/>
          </p:cNvSpPr>
          <p:nvPr/>
        </p:nvSpPr>
        <p:spPr>
          <a:xfrm>
            <a:off x="2438400" y="609601"/>
            <a:ext cx="7848600" cy="1138377"/>
          </a:xfrm>
          <a:prstGeom prst="rect">
            <a:avLst/>
          </a:prstGeom>
        </p:spPr>
        <p:txBody>
          <a:bodyPr vert="horz" lIns="91440" tIns="45720" rIns="91440" bIns="45720" rtlCol="0" anchor="ctr" anchorCtr="0">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prstClr val="white"/>
                </a:solidFill>
                <a:latin typeface="Georgia"/>
                <a:cs typeface="Georgia"/>
              </a:rPr>
              <a:t>Common factors that </a:t>
            </a:r>
            <a:r>
              <a:rPr lang="en-US" sz="3600" b="1" dirty="0">
                <a:solidFill>
                  <a:prstClr val="white"/>
                </a:solidFill>
                <a:latin typeface="Georgia"/>
                <a:cs typeface="Georgia"/>
              </a:rPr>
              <a:t>advanced mobility</a:t>
            </a:r>
            <a:r>
              <a:rPr lang="en-US" sz="3600" dirty="0">
                <a:solidFill>
                  <a:prstClr val="white"/>
                </a:solidFill>
                <a:latin typeface="Georgia"/>
                <a:cs typeface="Georgia"/>
              </a:rPr>
              <a:t> for Lillian and Norris</a:t>
            </a:r>
            <a:endParaRPr lang="en-US" sz="3600" dirty="0">
              <a:solidFill>
                <a:prstClr val="white"/>
              </a:solidFill>
              <a:latin typeface="Georgia"/>
              <a:cs typeface="Georgia"/>
            </a:endParaRPr>
          </a:p>
        </p:txBody>
      </p:sp>
    </p:spTree>
    <p:extLst>
      <p:ext uri="{BB962C8B-B14F-4D97-AF65-F5344CB8AC3E}">
        <p14:creationId xmlns:p14="http://schemas.microsoft.com/office/powerpoint/2010/main" val="349407777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pic>
        <p:nvPicPr>
          <p:cNvPr id="8" name="Content Placeholder 7" descr="MDClogo_Outline.ai"/>
          <p:cNvPicPr>
            <a:picLocks noGrp="1" noChangeAspect="1"/>
          </p:cNvPicPr>
          <p:nvPr>
            <p:ph idx="1"/>
          </p:nvPr>
        </p:nvPicPr>
        <p:blipFill>
          <a:blip r:embed="rId3" cstate="print">
            <a:extLst>
              <a:ext uri="{28A0092B-C50C-407E-A947-70E740481C1C}">
                <a14:useLocalDpi xmlns:a14="http://schemas.microsoft.com/office/drawing/2010/main" val="0"/>
              </a:ext>
            </a:extLst>
          </a:blip>
          <a:srcRect l="11620" t="27211" r="17094" b="33699"/>
          <a:stretch>
            <a:fillRect/>
          </a:stretch>
        </p:blipFill>
        <p:spPr>
          <a:xfrm>
            <a:off x="2066926" y="5791201"/>
            <a:ext cx="1685925" cy="714375"/>
          </a:xfrm>
        </p:spPr>
      </p:pic>
      <p:sp>
        <p:nvSpPr>
          <p:cNvPr id="5" name="Title 1"/>
          <p:cNvSpPr txBox="1">
            <a:spLocks/>
          </p:cNvSpPr>
          <p:nvPr/>
        </p:nvSpPr>
        <p:spPr>
          <a:xfrm>
            <a:off x="2438400" y="2286000"/>
            <a:ext cx="7620000" cy="33528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en-US" sz="3000" dirty="0">
                <a:solidFill>
                  <a:prstClr val="white"/>
                </a:solidFill>
                <a:latin typeface="Georgia"/>
                <a:cs typeface="Georgia"/>
              </a:rPr>
              <a:t>Lack of commitment to racial justice and equity</a:t>
            </a:r>
          </a:p>
          <a:p>
            <a:pPr marL="457200" indent="-457200" algn="l">
              <a:buFont typeface="Arial" panose="020B0604020202020204" pitchFamily="34" charset="0"/>
              <a:buChar char="•"/>
            </a:pPr>
            <a:r>
              <a:rPr lang="en-US" sz="3000" dirty="0">
                <a:solidFill>
                  <a:prstClr val="white"/>
                </a:solidFill>
                <a:latin typeface="Georgia"/>
                <a:cs typeface="Georgia"/>
              </a:rPr>
              <a:t>A weak Infrastructure of Opportunity</a:t>
            </a:r>
          </a:p>
          <a:p>
            <a:pPr marL="457200" indent="-457200" algn="l">
              <a:buFont typeface="Arial" panose="020B0604020202020204" pitchFamily="34" charset="0"/>
              <a:buChar char="•"/>
            </a:pPr>
            <a:r>
              <a:rPr lang="en-US" sz="3000" dirty="0">
                <a:solidFill>
                  <a:prstClr val="white"/>
                </a:solidFill>
                <a:latin typeface="Georgia"/>
                <a:cs typeface="Georgia"/>
              </a:rPr>
              <a:t>Public policy that made advancement selective—not universal</a:t>
            </a:r>
          </a:p>
          <a:p>
            <a:pPr marL="457200" indent="-457200" algn="l">
              <a:buFont typeface="Arial" panose="020B0604020202020204" pitchFamily="34" charset="0"/>
              <a:buChar char="•"/>
            </a:pPr>
            <a:endParaRPr lang="en-US" sz="3000" dirty="0">
              <a:solidFill>
                <a:prstClr val="white"/>
              </a:solidFill>
              <a:latin typeface="Georgia"/>
              <a:cs typeface="Georgia"/>
            </a:endParaRPr>
          </a:p>
          <a:p>
            <a:r>
              <a:rPr lang="en-US" sz="3000" dirty="0">
                <a:solidFill>
                  <a:prstClr val="white"/>
                </a:solidFill>
                <a:latin typeface="Georgia"/>
                <a:cs typeface="Georgia"/>
              </a:rPr>
              <a:t>What factors would you add?</a:t>
            </a:r>
          </a:p>
        </p:txBody>
      </p:sp>
      <p:sp>
        <p:nvSpPr>
          <p:cNvPr id="4" name="Title 1"/>
          <p:cNvSpPr txBox="1">
            <a:spLocks/>
          </p:cNvSpPr>
          <p:nvPr/>
        </p:nvSpPr>
        <p:spPr>
          <a:xfrm>
            <a:off x="2438400" y="609601"/>
            <a:ext cx="7924800" cy="1138377"/>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prstClr val="white"/>
                </a:solidFill>
                <a:latin typeface="Georgia"/>
                <a:cs typeface="Georgia"/>
              </a:rPr>
              <a:t>W</a:t>
            </a:r>
            <a:r>
              <a:rPr lang="en-US" sz="3600" dirty="0">
                <a:solidFill>
                  <a:prstClr val="white"/>
                </a:solidFill>
                <a:latin typeface="Georgia"/>
                <a:cs typeface="Georgia"/>
              </a:rPr>
              <a:t>hat factors</a:t>
            </a:r>
            <a:r>
              <a:rPr lang="en-US" sz="3600" b="1" dirty="0">
                <a:solidFill>
                  <a:prstClr val="white"/>
                </a:solidFill>
                <a:latin typeface="Georgia"/>
                <a:cs typeface="Georgia"/>
              </a:rPr>
              <a:t> prevented</a:t>
            </a:r>
            <a:r>
              <a:rPr lang="en-US" sz="3600" dirty="0">
                <a:solidFill>
                  <a:prstClr val="white"/>
                </a:solidFill>
                <a:latin typeface="Georgia"/>
                <a:cs typeface="Georgia"/>
              </a:rPr>
              <a:t> better odds for Lillian &amp; Norris’s peers?</a:t>
            </a:r>
            <a:endParaRPr lang="en-US" sz="3600" dirty="0">
              <a:solidFill>
                <a:prstClr val="white"/>
              </a:solidFill>
              <a:latin typeface="Georgia"/>
              <a:cs typeface="Georgia"/>
            </a:endParaRPr>
          </a:p>
        </p:txBody>
      </p:sp>
    </p:spTree>
    <p:extLst>
      <p:ext uri="{BB962C8B-B14F-4D97-AF65-F5344CB8AC3E}">
        <p14:creationId xmlns:p14="http://schemas.microsoft.com/office/powerpoint/2010/main" val="268318419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6926" y="304800"/>
            <a:ext cx="8229600" cy="1143000"/>
          </a:xfrm>
        </p:spPr>
        <p:txBody>
          <a:bodyPr>
            <a:normAutofit/>
          </a:bodyPr>
          <a:lstStyle/>
          <a:p>
            <a:pPr algn="l"/>
            <a:r>
              <a:rPr lang="en-US" sz="4000" dirty="0">
                <a:solidFill>
                  <a:schemeClr val="bg1"/>
                </a:solidFill>
                <a:latin typeface="Georgia" panose="02040502050405020303" pitchFamily="18" charset="0"/>
              </a:rPr>
              <a:t>Your Family’s Mobility Story</a:t>
            </a:r>
            <a:endParaRPr lang="en-US" sz="4000" i="1" dirty="0"/>
          </a:p>
        </p:txBody>
      </p:sp>
      <p:sp>
        <p:nvSpPr>
          <p:cNvPr id="3" name="Content Placeholder 2"/>
          <p:cNvSpPr>
            <a:spLocks noGrp="1"/>
          </p:cNvSpPr>
          <p:nvPr>
            <p:ph idx="1"/>
          </p:nvPr>
        </p:nvSpPr>
        <p:spPr>
          <a:xfrm>
            <a:off x="2048637" y="1231710"/>
            <a:ext cx="8229600" cy="4525963"/>
          </a:xfrm>
        </p:spPr>
        <p:txBody>
          <a:bodyPr>
            <a:normAutofit/>
          </a:bodyPr>
          <a:lstStyle/>
          <a:p>
            <a:pPr>
              <a:spcBef>
                <a:spcPts val="2400"/>
              </a:spcBef>
            </a:pPr>
            <a:r>
              <a:rPr lang="en-US" dirty="0" smtClean="0">
                <a:solidFill>
                  <a:schemeClr val="bg1"/>
                </a:solidFill>
                <a:latin typeface="Georgia" panose="02040502050405020303" pitchFamily="18" charset="0"/>
              </a:rPr>
              <a:t>When was a commitment to equity apparent in the design or execution of the pathway your forbearers travelled?</a:t>
            </a:r>
          </a:p>
          <a:p>
            <a:pPr>
              <a:spcBef>
                <a:spcPts val="2400"/>
              </a:spcBef>
            </a:pPr>
            <a:r>
              <a:rPr lang="en-US" dirty="0" smtClean="0">
                <a:solidFill>
                  <a:schemeClr val="bg1"/>
                </a:solidFill>
                <a:latin typeface="Georgia" panose="02040502050405020303" pitchFamily="18" charset="0"/>
              </a:rPr>
              <a:t>When was a commitment to equity lacking?</a:t>
            </a:r>
          </a:p>
          <a:p>
            <a:pPr>
              <a:spcBef>
                <a:spcPts val="2400"/>
              </a:spcBef>
            </a:pPr>
            <a:r>
              <a:rPr lang="en-US" dirty="0" smtClean="0">
                <a:solidFill>
                  <a:schemeClr val="bg1"/>
                </a:solidFill>
                <a:latin typeface="Georgia" panose="02040502050405020303" pitchFamily="18" charset="0"/>
              </a:rPr>
              <a:t>Where did mobility depend on personal heroism without the support of others?</a:t>
            </a:r>
            <a:endParaRPr lang="en-US" dirty="0">
              <a:solidFill>
                <a:schemeClr val="bg1"/>
              </a:solidFill>
              <a:latin typeface="Georgia" panose="02040502050405020303" pitchFamily="18" charset="0"/>
            </a:endParaRPr>
          </a:p>
          <a:p>
            <a:endParaRPr lang="en-US" dirty="0"/>
          </a:p>
        </p:txBody>
      </p:sp>
      <p:pic>
        <p:nvPicPr>
          <p:cNvPr id="4" name="Content Placeholder 7" descr="MDClogo_Outline.ai"/>
          <p:cNvPicPr>
            <a:picLocks noChangeAspect="1"/>
          </p:cNvPicPr>
          <p:nvPr/>
        </p:nvPicPr>
        <p:blipFill>
          <a:blip r:embed="rId3" cstate="print">
            <a:extLst>
              <a:ext uri="{28A0092B-C50C-407E-A947-70E740481C1C}">
                <a14:useLocalDpi xmlns:a14="http://schemas.microsoft.com/office/drawing/2010/main" val="0"/>
              </a:ext>
            </a:extLst>
          </a:blip>
          <a:srcRect l="11620" t="27211" r="17094" b="33699"/>
          <a:stretch>
            <a:fillRect/>
          </a:stretch>
        </p:blipFill>
        <p:spPr>
          <a:xfrm>
            <a:off x="2066927" y="5791202"/>
            <a:ext cx="1685925" cy="714375"/>
          </a:xfrm>
          <a:prstGeom prst="rect">
            <a:avLst/>
          </a:prstGeom>
        </p:spPr>
      </p:pic>
    </p:spTree>
    <p:extLst>
      <p:ext uri="{BB962C8B-B14F-4D97-AF65-F5344CB8AC3E}">
        <p14:creationId xmlns:p14="http://schemas.microsoft.com/office/powerpoint/2010/main" val="3648940934"/>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440" t="29767" r="2318" b="10852"/>
          <a:stretch/>
        </p:blipFill>
        <p:spPr>
          <a:xfrm>
            <a:off x="1587799" y="1219370"/>
            <a:ext cx="8947271" cy="4450671"/>
          </a:xfrm>
          <a:prstGeom prst="rect">
            <a:avLst/>
          </a:prstGeom>
        </p:spPr>
      </p:pic>
      <p:sp>
        <p:nvSpPr>
          <p:cNvPr id="7" name="Rectangle 6"/>
          <p:cNvSpPr/>
          <p:nvPr/>
        </p:nvSpPr>
        <p:spPr>
          <a:xfrm>
            <a:off x="7439722" y="6069421"/>
            <a:ext cx="3095347" cy="276999"/>
          </a:xfrm>
          <a:prstGeom prst="rect">
            <a:avLst/>
          </a:prstGeom>
        </p:spPr>
        <p:txBody>
          <a:bodyPr wrap="square">
            <a:spAutoFit/>
          </a:bodyPr>
          <a:lstStyle/>
          <a:p>
            <a:pPr>
              <a:defRPr/>
            </a:pPr>
            <a:r>
              <a:rPr lang="en-US" sz="1200" dirty="0">
                <a:solidFill>
                  <a:prstClr val="black">
                    <a:lumMod val="50000"/>
                  </a:prstClr>
                </a:solidFill>
                <a:latin typeface="Georgia" panose="02040502050405020303" pitchFamily="18" charset="0"/>
                <a:cs typeface="Calibri" pitchFamily="34" charset="0"/>
              </a:rPr>
              <a:t>Source: Equality of Opportunity Project</a:t>
            </a:r>
          </a:p>
        </p:txBody>
      </p:sp>
      <p:pic>
        <p:nvPicPr>
          <p:cNvPr id="8" name="Content Placeholder 7" descr="MDClogo_Outline.ai"/>
          <p:cNvPicPr>
            <a:picLocks noChangeAspect="1"/>
          </p:cNvPicPr>
          <p:nvPr/>
        </p:nvPicPr>
        <p:blipFill>
          <a:blip r:embed="rId4"/>
          <a:srcRect t="14413" b="14413"/>
          <a:stretch>
            <a:fillRect/>
          </a:stretch>
        </p:blipFill>
        <p:spPr bwMode="auto">
          <a:xfrm>
            <a:off x="1792291" y="5557839"/>
            <a:ext cx="2365375" cy="1300162"/>
          </a:xfrm>
          <a:prstGeom prst="rect">
            <a:avLst/>
          </a:prstGeom>
          <a:noFill/>
          <a:ln w="9525">
            <a:noFill/>
            <a:miter lim="800000"/>
            <a:headEnd/>
            <a:tailEnd/>
          </a:ln>
        </p:spPr>
      </p:pic>
      <p:sp>
        <p:nvSpPr>
          <p:cNvPr id="9" name="Title 1"/>
          <p:cNvSpPr txBox="1">
            <a:spLocks/>
          </p:cNvSpPr>
          <p:nvPr/>
        </p:nvSpPr>
        <p:spPr>
          <a:xfrm>
            <a:off x="2346624" y="614225"/>
            <a:ext cx="8352651" cy="600729"/>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99AB21"/>
                </a:solidFill>
                <a:latin typeface="Georgia"/>
                <a:cs typeface="Georgia"/>
              </a:rPr>
              <a:t>The American Dream is broken</a:t>
            </a:r>
            <a:endParaRPr lang="en-US" sz="3600" dirty="0">
              <a:solidFill>
                <a:srgbClr val="99AB21"/>
              </a:solidFill>
              <a:latin typeface="Georgia"/>
              <a:cs typeface="Georgia"/>
            </a:endParaRPr>
          </a:p>
        </p:txBody>
      </p:sp>
    </p:spTree>
    <p:extLst>
      <p:ext uri="{BB962C8B-B14F-4D97-AF65-F5344CB8AC3E}">
        <p14:creationId xmlns:p14="http://schemas.microsoft.com/office/powerpoint/2010/main" val="399984398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984"/>
        </a:solidFill>
        <a:effectLst/>
      </p:bgPr>
    </p:bg>
    <p:spTree>
      <p:nvGrpSpPr>
        <p:cNvPr id="1" name=""/>
        <p:cNvGrpSpPr/>
        <p:nvPr/>
      </p:nvGrpSpPr>
      <p:grpSpPr>
        <a:xfrm>
          <a:off x="0" y="0"/>
          <a:ext cx="0" cy="0"/>
          <a:chOff x="0" y="0"/>
          <a:chExt cx="0" cy="0"/>
        </a:xfrm>
      </p:grpSpPr>
      <p:grpSp>
        <p:nvGrpSpPr>
          <p:cNvPr id="5" name="Group 4"/>
          <p:cNvGrpSpPr/>
          <p:nvPr/>
        </p:nvGrpSpPr>
        <p:grpSpPr>
          <a:xfrm>
            <a:off x="1676400" y="990600"/>
            <a:ext cx="8839200" cy="5257800"/>
            <a:chOff x="152400" y="990600"/>
            <a:chExt cx="8839200" cy="5486400"/>
          </a:xfrm>
        </p:grpSpPr>
        <p:sp>
          <p:nvSpPr>
            <p:cNvPr id="11" name="Cloud 10"/>
            <p:cNvSpPr/>
            <p:nvPr/>
          </p:nvSpPr>
          <p:spPr>
            <a:xfrm flipH="1">
              <a:off x="152400" y="990600"/>
              <a:ext cx="8839200" cy="5486400"/>
            </a:xfrm>
            <a:prstGeom prst="cloud">
              <a:avLst/>
            </a:prstGeom>
            <a:solidFill>
              <a:schemeClr val="bg1">
                <a:lumMod val="95000"/>
              </a:schemeClr>
            </a:solidFill>
            <a:ln>
              <a:solidFill>
                <a:srgbClr val="7E80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1"/>
            <p:cNvGrpSpPr/>
            <p:nvPr/>
          </p:nvGrpSpPr>
          <p:grpSpPr>
            <a:xfrm>
              <a:off x="258150" y="1223588"/>
              <a:ext cx="8581050" cy="4808781"/>
              <a:chOff x="258150" y="1223588"/>
              <a:chExt cx="8581050" cy="4808781"/>
            </a:xfrm>
          </p:grpSpPr>
          <p:sp>
            <p:nvSpPr>
              <p:cNvPr id="14" name="TextBox 13"/>
              <p:cNvSpPr txBox="1"/>
              <p:nvPr/>
            </p:nvSpPr>
            <p:spPr>
              <a:xfrm>
                <a:off x="3124200" y="1227975"/>
                <a:ext cx="1143000" cy="545969"/>
              </a:xfrm>
              <a:prstGeom prst="rect">
                <a:avLst/>
              </a:prstGeom>
              <a:noFill/>
            </p:spPr>
            <p:txBody>
              <a:bodyPr wrap="square" rtlCol="0">
                <a:spAutoFit/>
              </a:bodyPr>
              <a:lstStyle/>
              <a:p>
                <a:pPr algn="ctr"/>
                <a:r>
                  <a:rPr lang="en-US" sz="1400" dirty="0">
                    <a:solidFill>
                      <a:srgbClr val="E36F1E"/>
                    </a:solidFill>
                    <a:latin typeface="HelveticaNeueLT Std" pitchFamily="34" charset="0"/>
                  </a:rPr>
                  <a:t>Income Inequality</a:t>
                </a:r>
                <a:endParaRPr lang="en-US" sz="1400" dirty="0">
                  <a:solidFill>
                    <a:srgbClr val="E36F1E"/>
                  </a:solidFill>
                  <a:latin typeface="HelveticaNeueLT Std" pitchFamily="34" charset="0"/>
                </a:endParaRPr>
              </a:p>
            </p:txBody>
          </p:sp>
          <p:sp>
            <p:nvSpPr>
              <p:cNvPr id="15" name="TextBox 14"/>
              <p:cNvSpPr txBox="1"/>
              <p:nvPr/>
            </p:nvSpPr>
            <p:spPr>
              <a:xfrm>
                <a:off x="3048000" y="5486400"/>
                <a:ext cx="2819400" cy="545969"/>
              </a:xfrm>
              <a:prstGeom prst="rect">
                <a:avLst/>
              </a:prstGeom>
              <a:noFill/>
            </p:spPr>
            <p:txBody>
              <a:bodyPr wrap="square" rtlCol="0">
                <a:spAutoFit/>
              </a:bodyPr>
              <a:lstStyle/>
              <a:p>
                <a:pPr algn="ctr"/>
                <a:r>
                  <a:rPr lang="en-US" sz="1400" dirty="0">
                    <a:solidFill>
                      <a:srgbClr val="E36F1E"/>
                    </a:solidFill>
                    <a:latin typeface="HelveticaNeueLT Std" pitchFamily="34" charset="0"/>
                  </a:rPr>
                  <a:t>Cultural Messages &amp; </a:t>
                </a:r>
                <a:endParaRPr lang="en-US" sz="1400" dirty="0">
                  <a:solidFill>
                    <a:srgbClr val="E36F1E"/>
                  </a:solidFill>
                  <a:latin typeface="HelveticaNeueLT Std" pitchFamily="34" charset="0"/>
                </a:endParaRPr>
              </a:p>
              <a:p>
                <a:pPr algn="ctr"/>
                <a:r>
                  <a:rPr lang="en-US" sz="1400" dirty="0">
                    <a:solidFill>
                      <a:srgbClr val="E36F1E"/>
                    </a:solidFill>
                    <a:latin typeface="HelveticaNeueLT Std" pitchFamily="34" charset="0"/>
                  </a:rPr>
                  <a:t>Media </a:t>
                </a:r>
                <a:r>
                  <a:rPr lang="en-US" sz="1400" dirty="0">
                    <a:solidFill>
                      <a:srgbClr val="E36F1E"/>
                    </a:solidFill>
                    <a:latin typeface="HelveticaNeueLT Std" pitchFamily="34" charset="0"/>
                  </a:rPr>
                  <a:t>Representation</a:t>
                </a:r>
              </a:p>
            </p:txBody>
          </p:sp>
          <p:sp>
            <p:nvSpPr>
              <p:cNvPr id="16" name="TextBox 15"/>
              <p:cNvSpPr txBox="1"/>
              <p:nvPr/>
            </p:nvSpPr>
            <p:spPr>
              <a:xfrm>
                <a:off x="7848600" y="3257336"/>
                <a:ext cx="990600" cy="321159"/>
              </a:xfrm>
              <a:prstGeom prst="rect">
                <a:avLst/>
              </a:prstGeom>
              <a:noFill/>
            </p:spPr>
            <p:txBody>
              <a:bodyPr wrap="square" rtlCol="0">
                <a:spAutoFit/>
              </a:bodyPr>
              <a:lstStyle/>
              <a:p>
                <a:pPr algn="ctr"/>
                <a:endParaRPr lang="en-US" sz="1400" dirty="0">
                  <a:solidFill>
                    <a:srgbClr val="E36F1E"/>
                  </a:solidFill>
                  <a:latin typeface="HelveticaNeueLT Std" pitchFamily="34" charset="0"/>
                </a:endParaRPr>
              </a:p>
            </p:txBody>
          </p:sp>
          <p:sp>
            <p:nvSpPr>
              <p:cNvPr id="17" name="TextBox 16"/>
              <p:cNvSpPr txBox="1"/>
              <p:nvPr/>
            </p:nvSpPr>
            <p:spPr>
              <a:xfrm>
                <a:off x="1524000" y="5089994"/>
                <a:ext cx="1752600" cy="321159"/>
              </a:xfrm>
              <a:prstGeom prst="rect">
                <a:avLst/>
              </a:prstGeom>
              <a:noFill/>
            </p:spPr>
            <p:txBody>
              <a:bodyPr wrap="square" rtlCol="0">
                <a:spAutoFit/>
              </a:bodyPr>
              <a:lstStyle/>
              <a:p>
                <a:pPr algn="ctr"/>
                <a:r>
                  <a:rPr lang="en-US" sz="1400" dirty="0">
                    <a:solidFill>
                      <a:srgbClr val="E36F1E"/>
                    </a:solidFill>
                    <a:latin typeface="HelveticaNeueLT Std" pitchFamily="34" charset="0"/>
                  </a:rPr>
                  <a:t>Institutional </a:t>
                </a:r>
                <a:r>
                  <a:rPr lang="en-US" sz="1400" dirty="0">
                    <a:solidFill>
                      <a:srgbClr val="E36F1E"/>
                    </a:solidFill>
                    <a:latin typeface="HelveticaNeueLT Std" pitchFamily="34" charset="0"/>
                  </a:rPr>
                  <a:t>Policies</a:t>
                </a:r>
                <a:endParaRPr lang="en-US" sz="1400" dirty="0">
                  <a:solidFill>
                    <a:srgbClr val="E36F1E"/>
                  </a:solidFill>
                  <a:latin typeface="HelveticaNeueLT Std" pitchFamily="34" charset="0"/>
                </a:endParaRPr>
              </a:p>
            </p:txBody>
          </p:sp>
          <p:sp>
            <p:nvSpPr>
              <p:cNvPr id="18" name="TextBox 17"/>
              <p:cNvSpPr txBox="1"/>
              <p:nvPr/>
            </p:nvSpPr>
            <p:spPr>
              <a:xfrm>
                <a:off x="4648200" y="1261646"/>
                <a:ext cx="1143000" cy="770780"/>
              </a:xfrm>
              <a:prstGeom prst="rect">
                <a:avLst/>
              </a:prstGeom>
              <a:noFill/>
            </p:spPr>
            <p:txBody>
              <a:bodyPr wrap="square" rtlCol="0">
                <a:spAutoFit/>
              </a:bodyPr>
              <a:lstStyle/>
              <a:p>
                <a:pPr algn="ctr"/>
                <a:r>
                  <a:rPr lang="en-US" sz="1400" dirty="0">
                    <a:solidFill>
                      <a:srgbClr val="E36F1E"/>
                    </a:solidFill>
                    <a:latin typeface="HelveticaNeueLT Std" pitchFamily="34" charset="0"/>
                  </a:rPr>
                  <a:t>Local School Quality</a:t>
                </a:r>
                <a:endParaRPr lang="en-US" sz="1400" dirty="0">
                  <a:solidFill>
                    <a:srgbClr val="E36F1E"/>
                  </a:solidFill>
                  <a:latin typeface="HelveticaNeueLT Std" pitchFamily="34" charset="0"/>
                </a:endParaRPr>
              </a:p>
            </p:txBody>
          </p:sp>
          <p:sp>
            <p:nvSpPr>
              <p:cNvPr id="19" name="TextBox 18"/>
              <p:cNvSpPr txBox="1"/>
              <p:nvPr/>
            </p:nvSpPr>
            <p:spPr>
              <a:xfrm>
                <a:off x="1450623" y="1223588"/>
                <a:ext cx="1368779" cy="545969"/>
              </a:xfrm>
              <a:prstGeom prst="rect">
                <a:avLst/>
              </a:prstGeom>
              <a:noFill/>
            </p:spPr>
            <p:txBody>
              <a:bodyPr wrap="square" rtlCol="0">
                <a:spAutoFit/>
              </a:bodyPr>
              <a:lstStyle/>
              <a:p>
                <a:pPr algn="ctr"/>
                <a:r>
                  <a:rPr lang="en-US" sz="1400" dirty="0">
                    <a:solidFill>
                      <a:srgbClr val="E36F1E"/>
                    </a:solidFill>
                    <a:latin typeface="HelveticaNeueLT Std" pitchFamily="34" charset="0"/>
                  </a:rPr>
                  <a:t>Residential Segregation</a:t>
                </a:r>
                <a:endParaRPr lang="en-US" sz="1400" dirty="0">
                  <a:solidFill>
                    <a:srgbClr val="E36F1E"/>
                  </a:solidFill>
                  <a:latin typeface="HelveticaNeueLT Std" pitchFamily="34" charset="0"/>
                </a:endParaRPr>
              </a:p>
            </p:txBody>
          </p:sp>
          <p:sp>
            <p:nvSpPr>
              <p:cNvPr id="20" name="TextBox 19"/>
              <p:cNvSpPr txBox="1"/>
              <p:nvPr/>
            </p:nvSpPr>
            <p:spPr>
              <a:xfrm>
                <a:off x="6324600" y="1716386"/>
                <a:ext cx="1524000" cy="321159"/>
              </a:xfrm>
              <a:prstGeom prst="rect">
                <a:avLst/>
              </a:prstGeom>
              <a:noFill/>
            </p:spPr>
            <p:txBody>
              <a:bodyPr wrap="square" rtlCol="0">
                <a:spAutoFit/>
              </a:bodyPr>
              <a:lstStyle/>
              <a:p>
                <a:pPr algn="ctr"/>
                <a:r>
                  <a:rPr lang="en-US" sz="1400" dirty="0">
                    <a:solidFill>
                      <a:srgbClr val="E36F1E"/>
                    </a:solidFill>
                    <a:latin typeface="HelveticaNeueLT Std" pitchFamily="34" charset="0"/>
                  </a:rPr>
                  <a:t>Family Structure</a:t>
                </a:r>
                <a:endParaRPr lang="en-US" sz="1400" dirty="0">
                  <a:solidFill>
                    <a:srgbClr val="E36F1E"/>
                  </a:solidFill>
                  <a:latin typeface="HelveticaNeueLT Std" pitchFamily="34" charset="0"/>
                </a:endParaRPr>
              </a:p>
            </p:txBody>
          </p:sp>
          <p:sp>
            <p:nvSpPr>
              <p:cNvPr id="22" name="TextBox 21"/>
              <p:cNvSpPr txBox="1"/>
              <p:nvPr/>
            </p:nvSpPr>
            <p:spPr>
              <a:xfrm>
                <a:off x="5791200" y="5405735"/>
                <a:ext cx="1447800" cy="545969"/>
              </a:xfrm>
              <a:prstGeom prst="rect">
                <a:avLst/>
              </a:prstGeom>
              <a:noFill/>
            </p:spPr>
            <p:txBody>
              <a:bodyPr wrap="square" rtlCol="0">
                <a:spAutoFit/>
              </a:bodyPr>
              <a:lstStyle/>
              <a:p>
                <a:pPr algn="ctr"/>
                <a:r>
                  <a:rPr lang="en-US" sz="1400" dirty="0">
                    <a:solidFill>
                      <a:srgbClr val="E36F1E"/>
                    </a:solidFill>
                    <a:latin typeface="HelveticaNeueLT Std" pitchFamily="34" charset="0"/>
                  </a:rPr>
                  <a:t>Public </a:t>
                </a:r>
                <a:r>
                  <a:rPr lang="en-US" sz="1400" dirty="0">
                    <a:solidFill>
                      <a:srgbClr val="E36F1E"/>
                    </a:solidFill>
                    <a:latin typeface="HelveticaNeueLT Std" pitchFamily="34" charset="0"/>
                  </a:rPr>
                  <a:t>Policies</a:t>
                </a:r>
              </a:p>
              <a:p>
                <a:pPr algn="ctr"/>
                <a:endParaRPr lang="en-US" sz="1400" dirty="0">
                  <a:solidFill>
                    <a:srgbClr val="E36F1E"/>
                  </a:solidFill>
                  <a:latin typeface="HelveticaNeueLT Std" pitchFamily="34" charset="0"/>
                </a:endParaRPr>
              </a:p>
            </p:txBody>
          </p:sp>
          <p:sp>
            <p:nvSpPr>
              <p:cNvPr id="27" name="TextBox 26"/>
              <p:cNvSpPr txBox="1"/>
              <p:nvPr/>
            </p:nvSpPr>
            <p:spPr>
              <a:xfrm>
                <a:off x="7581900" y="4566444"/>
                <a:ext cx="1104900" cy="545969"/>
              </a:xfrm>
              <a:prstGeom prst="rect">
                <a:avLst/>
              </a:prstGeom>
              <a:noFill/>
            </p:spPr>
            <p:txBody>
              <a:bodyPr wrap="square" rtlCol="0">
                <a:spAutoFit/>
              </a:bodyPr>
              <a:lstStyle/>
              <a:p>
                <a:pPr algn="ctr"/>
                <a:r>
                  <a:rPr lang="en-US" sz="1400" dirty="0">
                    <a:solidFill>
                      <a:srgbClr val="E36F1E"/>
                    </a:solidFill>
                    <a:latin typeface="HelveticaNeueLT Std" pitchFamily="34" charset="0"/>
                  </a:rPr>
                  <a:t>Structural Racism</a:t>
                </a:r>
                <a:endParaRPr lang="en-US" sz="1400" dirty="0">
                  <a:solidFill>
                    <a:srgbClr val="E36F1E"/>
                  </a:solidFill>
                  <a:latin typeface="HelveticaNeueLT Std" pitchFamily="34" charset="0"/>
                </a:endParaRPr>
              </a:p>
            </p:txBody>
          </p:sp>
          <p:sp>
            <p:nvSpPr>
              <p:cNvPr id="28" name="TextBox 27"/>
              <p:cNvSpPr txBox="1"/>
              <p:nvPr/>
            </p:nvSpPr>
            <p:spPr>
              <a:xfrm>
                <a:off x="285044" y="2092643"/>
                <a:ext cx="1371600" cy="770780"/>
              </a:xfrm>
              <a:prstGeom prst="rect">
                <a:avLst/>
              </a:prstGeom>
              <a:noFill/>
            </p:spPr>
            <p:txBody>
              <a:bodyPr wrap="square" rtlCol="0">
                <a:spAutoFit/>
              </a:bodyPr>
              <a:lstStyle/>
              <a:p>
                <a:pPr algn="ctr"/>
                <a:r>
                  <a:rPr lang="en-US" sz="1400" dirty="0">
                    <a:solidFill>
                      <a:srgbClr val="E36F1E"/>
                    </a:solidFill>
                    <a:latin typeface="HelveticaNeueLT Std" pitchFamily="34" charset="0"/>
                  </a:rPr>
                  <a:t>Criminal Justice System</a:t>
                </a:r>
              </a:p>
            </p:txBody>
          </p:sp>
          <p:sp>
            <p:nvSpPr>
              <p:cNvPr id="29" name="TextBox 28"/>
              <p:cNvSpPr txBox="1"/>
              <p:nvPr/>
            </p:nvSpPr>
            <p:spPr>
              <a:xfrm>
                <a:off x="258150" y="3704326"/>
                <a:ext cx="1636889" cy="321159"/>
              </a:xfrm>
              <a:prstGeom prst="rect">
                <a:avLst/>
              </a:prstGeom>
              <a:noFill/>
            </p:spPr>
            <p:txBody>
              <a:bodyPr wrap="square" rtlCol="0">
                <a:spAutoFit/>
              </a:bodyPr>
              <a:lstStyle/>
              <a:p>
                <a:r>
                  <a:rPr lang="en-US" sz="1400" dirty="0">
                    <a:solidFill>
                      <a:srgbClr val="E36F1E"/>
                    </a:solidFill>
                    <a:latin typeface="HelveticaNeueLT Std" pitchFamily="34" charset="0"/>
                  </a:rPr>
                  <a:t>Transportation</a:t>
                </a:r>
              </a:p>
            </p:txBody>
          </p:sp>
        </p:grpSp>
      </p:grpSp>
      <p:sp>
        <p:nvSpPr>
          <p:cNvPr id="23" name="Title 1"/>
          <p:cNvSpPr txBox="1">
            <a:spLocks/>
          </p:cNvSpPr>
          <p:nvPr/>
        </p:nvSpPr>
        <p:spPr>
          <a:xfrm>
            <a:off x="2162950" y="381000"/>
            <a:ext cx="8352651" cy="533400"/>
          </a:xfrm>
          <a:prstGeom prst="rect">
            <a:avLst/>
          </a:prstGeom>
        </p:spPr>
        <p:txBody>
          <a:bodyPr vert="horz" lIns="91440" tIns="45720" rIns="91440" bIns="45720" rtlCol="0" anchor="b"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prstClr val="white"/>
                </a:solidFill>
                <a:latin typeface="Georgia"/>
                <a:cs typeface="Georgia"/>
              </a:rPr>
              <a:t>The Infrastructure of Opportunity</a:t>
            </a:r>
          </a:p>
        </p:txBody>
      </p:sp>
      <p:pic>
        <p:nvPicPr>
          <p:cNvPr id="21" name="Content Placeholder 7" descr="MDClogo_Outline.ai"/>
          <p:cNvPicPr>
            <a:picLocks noGrp="1" noChangeAspect="1"/>
          </p:cNvPicPr>
          <p:nvPr>
            <p:ph idx="1"/>
          </p:nvPr>
        </p:nvPicPr>
        <p:blipFill>
          <a:blip r:embed="rId3" cstate="print">
            <a:extLst>
              <a:ext uri="{28A0092B-C50C-407E-A947-70E740481C1C}">
                <a14:useLocalDpi xmlns:a14="http://schemas.microsoft.com/office/drawing/2010/main" val="0"/>
              </a:ext>
            </a:extLst>
          </a:blip>
          <a:srcRect l="11620" t="27211" r="17094" b="33699"/>
          <a:stretch>
            <a:fillRect/>
          </a:stretch>
        </p:blipFill>
        <p:spPr>
          <a:xfrm>
            <a:off x="2066927" y="5791202"/>
            <a:ext cx="1685925" cy="714375"/>
          </a:xfrm>
        </p:spPr>
      </p:pic>
      <p:pic>
        <p:nvPicPr>
          <p:cNvPr id="25" name="Picture 2" descr="S:\Communications\NSEM Lomo Infographic Files\MDC_Infographic_NoTitle_800Across_We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290" y="2148503"/>
            <a:ext cx="5754511" cy="29419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385512" y="3256003"/>
            <a:ext cx="977689" cy="523220"/>
          </a:xfrm>
          <a:prstGeom prst="rect">
            <a:avLst/>
          </a:prstGeom>
        </p:spPr>
        <p:txBody>
          <a:bodyPr wrap="square">
            <a:spAutoFit/>
          </a:bodyPr>
          <a:lstStyle/>
          <a:p>
            <a:pPr algn="ctr"/>
            <a:r>
              <a:rPr lang="en-US" sz="1400" dirty="0">
                <a:solidFill>
                  <a:srgbClr val="E36F1E"/>
                </a:solidFill>
                <a:latin typeface="HelveticaNeueLT Std" pitchFamily="34" charset="0"/>
              </a:rPr>
              <a:t>Social Capital</a:t>
            </a:r>
            <a:endParaRPr lang="en-US" sz="1400" dirty="0">
              <a:solidFill>
                <a:prstClr val="black"/>
              </a:solidFill>
            </a:endParaRPr>
          </a:p>
        </p:txBody>
      </p:sp>
      <p:sp>
        <p:nvSpPr>
          <p:cNvPr id="26" name="Rectangle 25"/>
          <p:cNvSpPr/>
          <p:nvPr/>
        </p:nvSpPr>
        <p:spPr>
          <a:xfrm>
            <a:off x="5126688" y="6334658"/>
            <a:ext cx="1938624" cy="276999"/>
          </a:xfrm>
          <a:prstGeom prst="rect">
            <a:avLst/>
          </a:prstGeom>
        </p:spPr>
        <p:txBody>
          <a:bodyPr wrap="square">
            <a:spAutoFit/>
          </a:bodyPr>
          <a:lstStyle/>
          <a:p>
            <a:pPr algn="ctr"/>
            <a:r>
              <a:rPr lang="en-US" sz="1200" dirty="0">
                <a:solidFill>
                  <a:prstClr val="white"/>
                </a:solidFill>
                <a:latin typeface="HelveticaNeueLT Std Lt" pitchFamily="34" charset="0"/>
              </a:rPr>
              <a:t>Copyright © 2016 MDC</a:t>
            </a:r>
          </a:p>
        </p:txBody>
      </p:sp>
    </p:spTree>
    <p:extLst>
      <p:ext uri="{BB962C8B-B14F-4D97-AF65-F5344CB8AC3E}">
        <p14:creationId xmlns:p14="http://schemas.microsoft.com/office/powerpoint/2010/main" val="272694184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2173</TotalTime>
  <Words>435</Words>
  <Application>Microsoft Office PowerPoint</Application>
  <PresentationFormat>Widescreen</PresentationFormat>
  <Paragraphs>66</Paragraphs>
  <Slides>12</Slides>
  <Notes>10</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12</vt:i4>
      </vt:variant>
    </vt:vector>
  </HeadingPairs>
  <TitlesOfParts>
    <vt:vector size="30" baseType="lpstr">
      <vt:lpstr>Arial</vt:lpstr>
      <vt:lpstr>Calibri</vt:lpstr>
      <vt:lpstr>Georgia</vt:lpstr>
      <vt:lpstr>Helvetica</vt:lpstr>
      <vt:lpstr>Helvetica Neue</vt:lpstr>
      <vt:lpstr>HelveticaNeueLT Std</vt:lpstr>
      <vt:lpstr>HelveticaNeueLT Std Lt</vt:lpstr>
      <vt:lpstr>ヒラギノ角ゴ Pro W3</vt:lpstr>
      <vt:lpstr>Office Theme</vt:lpstr>
      <vt:lpstr>1_Office Theme</vt:lpstr>
      <vt:lpstr>4_Office Theme</vt:lpstr>
      <vt:lpstr>5_Office Theme</vt:lpstr>
      <vt:lpstr>10_Office Theme</vt:lpstr>
      <vt:lpstr>16_Office Theme</vt:lpstr>
      <vt:lpstr>8_Office Theme</vt:lpstr>
      <vt:lpstr>17_Office Theme</vt:lpstr>
      <vt:lpstr>18_Office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Your Family’s Mobility Story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H. Parker</dc:creator>
  <cp:lastModifiedBy>Noonan, Coral M</cp:lastModifiedBy>
  <cp:revision>92</cp:revision>
  <dcterms:created xsi:type="dcterms:W3CDTF">2016-03-07T14:36:33Z</dcterms:created>
  <dcterms:modified xsi:type="dcterms:W3CDTF">2017-02-04T16:12:03Z</dcterms:modified>
</cp:coreProperties>
</file>