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19" r:id="rId2"/>
    <p:sldId id="259" r:id="rId3"/>
    <p:sldId id="262" r:id="rId4"/>
    <p:sldId id="309" r:id="rId5"/>
    <p:sldId id="310" r:id="rId6"/>
    <p:sldId id="311" r:id="rId7"/>
    <p:sldId id="312" r:id="rId8"/>
    <p:sldId id="313" r:id="rId9"/>
    <p:sldId id="260" r:id="rId10"/>
    <p:sldId id="307" r:id="rId11"/>
    <p:sldId id="318" r:id="rId12"/>
    <p:sldId id="315" r:id="rId13"/>
    <p:sldId id="32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6"/>
  </p:normalViewPr>
  <p:slideViewPr>
    <p:cSldViewPr snapToGrid="0" snapToObjects="1">
      <p:cViewPr>
        <p:scale>
          <a:sx n="100" d="100"/>
          <a:sy n="100" d="100"/>
        </p:scale>
        <p:origin x="1424" y="2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DE9B2-06DB-3F40-9901-BA0AAF6DA3F6}" type="datetimeFigureOut">
              <a:rPr lang="en-US" smtClean="0"/>
              <a:t>4/3/18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7B03E-6A55-4A45-B1C3-2D86A8CC79DB}" type="slidenum">
              <a:rPr lang="en-US" smtClean="0"/>
              <a:t>‹#›</a:t>
            </a:fld>
            <a:endParaRPr lang="en-US"/>
          </a:p>
        </p:txBody>
      </p:sp>
    </p:spTree>
    <p:extLst>
      <p:ext uri="{BB962C8B-B14F-4D97-AF65-F5344CB8AC3E}">
        <p14:creationId xmlns:p14="http://schemas.microsoft.com/office/powerpoint/2010/main" val="38838125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2DF709-0504-8E4F-8FDF-4613BBE2D795}"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2955991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DF709-0504-8E4F-8FDF-4613BBE2D795}"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56824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DF709-0504-8E4F-8FDF-4613BBE2D795}"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37866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DF709-0504-8E4F-8FDF-4613BBE2D795}"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91490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DF709-0504-8E4F-8FDF-4613BBE2D795}"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15575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2DF709-0504-8E4F-8FDF-4613BBE2D795}" type="datetimeFigureOut">
              <a:rPr lang="en-US" smtClean="0"/>
              <a:t>4/3/18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95217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2DF709-0504-8E4F-8FDF-4613BBE2D795}" type="datetimeFigureOut">
              <a:rPr lang="en-US" smtClean="0"/>
              <a:t>4/3/18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372806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DF709-0504-8E4F-8FDF-4613BBE2D795}" type="datetimeFigureOut">
              <a:rPr lang="en-US" smtClean="0"/>
              <a:t>4/3/18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7436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DF709-0504-8E4F-8FDF-4613BBE2D795}" type="datetimeFigureOut">
              <a:rPr lang="en-US" smtClean="0"/>
              <a:t>4/3/18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369598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DF709-0504-8E4F-8FDF-4613BBE2D795}" type="datetimeFigureOut">
              <a:rPr lang="en-US" smtClean="0"/>
              <a:t>4/3/18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257789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DF709-0504-8E4F-8FDF-4613BBE2D795}" type="datetimeFigureOut">
              <a:rPr lang="en-US" smtClean="0"/>
              <a:t>4/3/18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2AC0E-2426-8B44-8DD7-3ADBBD23FBB2}" type="slidenum">
              <a:rPr lang="en-US" smtClean="0"/>
              <a:t>‹#›</a:t>
            </a:fld>
            <a:endParaRPr lang="en-US"/>
          </a:p>
        </p:txBody>
      </p:sp>
    </p:spTree>
    <p:extLst>
      <p:ext uri="{BB962C8B-B14F-4D97-AF65-F5344CB8AC3E}">
        <p14:creationId xmlns:p14="http://schemas.microsoft.com/office/powerpoint/2010/main" val="15427953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DF709-0504-8E4F-8FDF-4613BBE2D795}" type="datetimeFigureOut">
              <a:rPr lang="en-US" smtClean="0"/>
              <a:t>4/3/18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2AC0E-2426-8B44-8DD7-3ADBBD23FBB2}" type="slidenum">
              <a:rPr lang="en-US" smtClean="0"/>
              <a:t>‹#›</a:t>
            </a:fld>
            <a:endParaRPr lang="en-US"/>
          </a:p>
        </p:txBody>
      </p:sp>
    </p:spTree>
    <p:extLst>
      <p:ext uri="{BB962C8B-B14F-4D97-AF65-F5344CB8AC3E}">
        <p14:creationId xmlns:p14="http://schemas.microsoft.com/office/powerpoint/2010/main" val="75757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5-08-20 at 8.44.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973734"/>
            <a:ext cx="8077200" cy="2894330"/>
          </a:xfrm>
          <a:prstGeom prst="rect">
            <a:avLst/>
          </a:prstGeom>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09600" y="1143000"/>
            <a:ext cx="7543800" cy="3124200"/>
          </a:xfrm>
          <a:prstGeom prst="rect">
            <a:avLst/>
          </a:prstGeom>
          <a:noFill/>
          <a:ln>
            <a:noFill/>
          </a:ln>
        </p:spPr>
      </p:pic>
      <p:sp>
        <p:nvSpPr>
          <p:cNvPr id="2" name="TextBox 1"/>
          <p:cNvSpPr txBox="1"/>
          <p:nvPr/>
        </p:nvSpPr>
        <p:spPr>
          <a:xfrm>
            <a:off x="609600" y="304800"/>
            <a:ext cx="7696200" cy="707886"/>
          </a:xfrm>
          <a:prstGeom prst="rect">
            <a:avLst/>
          </a:prstGeom>
          <a:noFill/>
        </p:spPr>
        <p:txBody>
          <a:bodyPr wrap="square" rtlCol="0">
            <a:spAutoFit/>
          </a:bodyPr>
          <a:lstStyle/>
          <a:p>
            <a:pPr algn="ctr"/>
            <a:r>
              <a:rPr lang="en-US" sz="4000" dirty="0" smtClean="0">
                <a:latin typeface="Arial" panose="020B0604020202020204" pitchFamily="34" charset="0"/>
                <a:cs typeface="Arial" panose="020B0604020202020204" pitchFamily="34" charset="0"/>
              </a:rPr>
              <a:t>Welcome to P</a:t>
            </a:r>
            <a:r>
              <a:rPr lang="en-US" sz="3600" dirty="0" smtClean="0">
                <a:latin typeface="Arial" panose="020B0604020202020204" pitchFamily="34" charset="0"/>
                <a:cs typeface="Arial" panose="020B0604020202020204" pitchFamily="34" charset="0"/>
              </a:rPr>
              <a:t>athways </a:t>
            </a:r>
            <a:r>
              <a:rPr lang="en-US" sz="4000" dirty="0" smtClean="0">
                <a:latin typeface="Arial" panose="020B0604020202020204" pitchFamily="34" charset="0"/>
                <a:cs typeface="Arial" panose="020B0604020202020204" pitchFamily="34" charset="0"/>
              </a:rPr>
              <a:t>Institute #2</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798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0" y="-1"/>
            <a:ext cx="5715000" cy="2220383"/>
          </a:xfrm>
        </p:spPr>
        <p:txBody>
          <a:bodyPr>
            <a:normAutofit/>
          </a:bodyPr>
          <a:lstStyle/>
          <a:p>
            <a:r>
              <a:rPr lang="en-US" dirty="0" smtClean="0"/>
              <a:t>Institute #2</a:t>
            </a:r>
            <a:br>
              <a:rPr lang="en-US" dirty="0" smtClean="0"/>
            </a:br>
            <a:r>
              <a:rPr lang="en-US" dirty="0" smtClean="0"/>
              <a:t>Objectives</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9183"/>
            <a:ext cx="3429000" cy="1981200"/>
          </a:xfrm>
          <a:prstGeom prst="rect">
            <a:avLst/>
          </a:prstGeom>
          <a:noFill/>
          <a:ln>
            <a:noFill/>
          </a:ln>
        </p:spPr>
      </p:pic>
      <p:sp>
        <p:nvSpPr>
          <p:cNvPr id="2" name="TextBox 1"/>
          <p:cNvSpPr txBox="1"/>
          <p:nvPr/>
        </p:nvSpPr>
        <p:spPr>
          <a:xfrm>
            <a:off x="533400" y="2438400"/>
            <a:ext cx="8229600" cy="3416320"/>
          </a:xfrm>
          <a:prstGeom prst="rect">
            <a:avLst/>
          </a:prstGeom>
          <a:noFill/>
        </p:spPr>
        <p:txBody>
          <a:bodyPr wrap="square" rtlCol="0">
            <a:spAutoFit/>
          </a:bodyPr>
          <a:lstStyle/>
          <a:p>
            <a:pPr algn="ctr"/>
            <a:endParaRPr lang="en-US" sz="2400" b="1" dirty="0"/>
          </a:p>
          <a:p>
            <a:pPr marL="342900" indent="-342900">
              <a:buFont typeface="Wingdings" charset="2"/>
              <a:buChar char="§"/>
            </a:pPr>
            <a:r>
              <a:rPr lang="en-US" sz="2400" dirty="0" smtClean="0"/>
              <a:t>Develop a program map for at least one program at the institutions, using the mapping framework provided by the Pathways Partners. </a:t>
            </a:r>
          </a:p>
          <a:p>
            <a:endParaRPr lang="en-US" sz="2400" dirty="0"/>
          </a:p>
          <a:p>
            <a:pPr marL="342900" indent="-342900">
              <a:buFont typeface="Wingdings" charset="2"/>
              <a:buChar char="§"/>
            </a:pPr>
            <a:r>
              <a:rPr lang="en-US" sz="2400" dirty="0" smtClean="0"/>
              <a:t>Produce draft action plans that delineate next steps in taking pathways reforms to scale, specifically incorporating strategies for (1) broad campus engagement and (2) needs for professional development and technical assistance. </a:t>
            </a:r>
            <a:endParaRPr lang="en-US" sz="2400" dirty="0"/>
          </a:p>
        </p:txBody>
      </p:sp>
    </p:spTree>
    <p:extLst>
      <p:ext uri="{BB962C8B-B14F-4D97-AF65-F5344CB8AC3E}">
        <p14:creationId xmlns:p14="http://schemas.microsoft.com/office/powerpoint/2010/main" val="23796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800" decel="100000"/>
                                        <p:tgtEl>
                                          <p:spTgt spid="2">
                                            <p:txEl>
                                              <p:pRg st="3" end="3"/>
                                            </p:txEl>
                                          </p:spTgt>
                                        </p:tgtEl>
                                      </p:cBhvr>
                                    </p:animEffect>
                                    <p:anim calcmode="lin" valueType="num">
                                      <p:cBhvr>
                                        <p:cTn id="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0" y="0"/>
            <a:ext cx="5715000" cy="1905000"/>
          </a:xfrm>
        </p:spPr>
        <p:txBody>
          <a:bodyPr>
            <a:normAutofit fontScale="90000"/>
          </a:bodyPr>
          <a:lstStyle/>
          <a:p>
            <a:r>
              <a:rPr lang="en-US" dirty="0" smtClean="0"/>
              <a:t/>
            </a:r>
            <a:br>
              <a:rPr lang="en-US" dirty="0" smtClean="0"/>
            </a:br>
            <a:r>
              <a:rPr lang="en-US" sz="4900" dirty="0" smtClean="0"/>
              <a:t>Institute Norms</a:t>
            </a:r>
            <a:br>
              <a:rPr lang="en-US" sz="4900" dirty="0" smtClean="0"/>
            </a:br>
            <a:endParaRPr lang="en-US" sz="4900"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362201"/>
            <a:ext cx="8229600" cy="4062650"/>
          </a:xfrm>
          <a:prstGeom prst="rect">
            <a:avLst/>
          </a:prstGeom>
          <a:noFill/>
        </p:spPr>
        <p:txBody>
          <a:bodyPr wrap="square" rtlCol="0">
            <a:spAutoFit/>
          </a:bodyPr>
          <a:lstStyle/>
          <a:p>
            <a:pPr marL="342900" indent="-342900">
              <a:buFont typeface="Wingdings" charset="2"/>
              <a:buChar char="§"/>
            </a:pPr>
            <a:r>
              <a:rPr lang="en-US" sz="2400" dirty="0" smtClean="0"/>
              <a:t>Start on time, end on time</a:t>
            </a:r>
          </a:p>
          <a:p>
            <a:pPr marL="342900" indent="-342900">
              <a:buFont typeface="Wingdings" charset="2"/>
              <a:buChar char="§"/>
            </a:pPr>
            <a:endParaRPr lang="en-US" sz="2400" dirty="0"/>
          </a:p>
          <a:p>
            <a:pPr marL="342900" indent="-342900">
              <a:buFont typeface="Wingdings" charset="2"/>
              <a:buChar char="§"/>
            </a:pPr>
            <a:r>
              <a:rPr lang="en-US" sz="2400" dirty="0" smtClean="0"/>
              <a:t>This is not a “conference;” everyone’s presence is needed.  (It’s also not a staff meeting!)</a:t>
            </a:r>
          </a:p>
          <a:p>
            <a:pPr marL="342900" indent="-342900">
              <a:buFont typeface="Wingdings" charset="2"/>
              <a:buChar char="§"/>
            </a:pPr>
            <a:endParaRPr lang="en-US" sz="2400" dirty="0"/>
          </a:p>
          <a:p>
            <a:pPr marL="342900" indent="-342900">
              <a:buFont typeface="Wingdings" charset="2"/>
              <a:buChar char="§"/>
            </a:pPr>
            <a:r>
              <a:rPr lang="en-US" sz="2400" dirty="0" smtClean="0"/>
              <a:t>All voices are valued and heard</a:t>
            </a:r>
          </a:p>
          <a:p>
            <a:pPr marL="342900" indent="-342900">
              <a:buFont typeface="Wingdings" charset="2"/>
              <a:buChar char="§"/>
            </a:pPr>
            <a:endParaRPr lang="en-US" sz="2400" dirty="0"/>
          </a:p>
          <a:p>
            <a:pPr marL="342900" indent="-342900">
              <a:buFont typeface="Wingdings" charset="2"/>
              <a:buChar char="§"/>
            </a:pPr>
            <a:r>
              <a:rPr lang="en-US" sz="2400" dirty="0" smtClean="0"/>
              <a:t>As a matter of simple courtesy to speakers and other participants, </a:t>
            </a:r>
            <a:r>
              <a:rPr lang="en-US" sz="2400" i="1" dirty="0" smtClean="0"/>
              <a:t>PLEASE </a:t>
            </a:r>
            <a:r>
              <a:rPr lang="en-US" sz="2400" dirty="0" smtClean="0"/>
              <a:t>use electronic devices only for on-task Institute activities. </a:t>
            </a:r>
            <a:endParaRPr lang="en-US" sz="2400" dirty="0"/>
          </a:p>
          <a:p>
            <a:endParaRPr lang="en-US" sz="900" dirty="0"/>
          </a:p>
        </p:txBody>
      </p:sp>
    </p:spTree>
    <p:extLst>
      <p:ext uri="{BB962C8B-B14F-4D97-AF65-F5344CB8AC3E}">
        <p14:creationId xmlns:p14="http://schemas.microsoft.com/office/powerpoint/2010/main" val="117856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800" decel="100000"/>
                                        <p:tgtEl>
                                          <p:spTgt spid="2">
                                            <p:txEl>
                                              <p:pRg st="6" end="6"/>
                                            </p:txEl>
                                          </p:spTgt>
                                        </p:tgtEl>
                                      </p:cBhvr>
                                    </p:animEffect>
                                    <p:anim calcmode="lin" valueType="num">
                                      <p:cBhvr>
                                        <p:cTn id="3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0" y="0"/>
            <a:ext cx="5715000" cy="1905000"/>
          </a:xfrm>
        </p:spPr>
        <p:txBody>
          <a:bodyPr>
            <a:normAutofit fontScale="90000"/>
          </a:bodyPr>
          <a:lstStyle/>
          <a:p>
            <a:r>
              <a:rPr lang="en-US" dirty="0" smtClean="0"/>
              <a:t/>
            </a:r>
            <a:br>
              <a:rPr lang="en-US" dirty="0" smtClean="0"/>
            </a:br>
            <a:r>
              <a:rPr lang="en-US" sz="4900" dirty="0" smtClean="0"/>
              <a:t>Institute Norms</a:t>
            </a:r>
            <a:br>
              <a:rPr lang="en-US" sz="4900" dirty="0" smtClean="0"/>
            </a:br>
            <a:endParaRPr lang="en-US" sz="4900"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362201"/>
            <a:ext cx="8229600" cy="3554819"/>
          </a:xfrm>
          <a:prstGeom prst="rect">
            <a:avLst/>
          </a:prstGeom>
          <a:noFill/>
        </p:spPr>
        <p:txBody>
          <a:bodyPr wrap="square" rtlCol="0">
            <a:spAutoFit/>
          </a:bodyPr>
          <a:lstStyle/>
          <a:p>
            <a:pPr marL="342900" indent="-342900">
              <a:buFont typeface="Wingdings" charset="2"/>
              <a:buChar char="§"/>
            </a:pPr>
            <a:r>
              <a:rPr lang="en-US" sz="2400" i="1" dirty="0" smtClean="0"/>
              <a:t>Meet every college where it is </a:t>
            </a:r>
            <a:r>
              <a:rPr lang="en-US" sz="2400" dirty="0" smtClean="0"/>
              <a:t>in the work of guided pathways reform. </a:t>
            </a:r>
          </a:p>
          <a:p>
            <a:pPr marL="342900" indent="-342900">
              <a:buFont typeface="Wingdings" charset="2"/>
              <a:buChar char="§"/>
            </a:pPr>
            <a:endParaRPr lang="en-US" sz="2400" dirty="0"/>
          </a:p>
          <a:p>
            <a:pPr marL="342900" indent="-342900">
              <a:buFont typeface="Wingdings" charset="2"/>
              <a:buChar char="§"/>
            </a:pPr>
            <a:r>
              <a:rPr lang="en-US" sz="2400" dirty="0" smtClean="0"/>
              <a:t>Discussions/ debates are disciplined by data and evidence.</a:t>
            </a:r>
          </a:p>
          <a:p>
            <a:pPr marL="342900" indent="-342900">
              <a:buFont typeface="Wingdings" charset="2"/>
              <a:buChar char="§"/>
            </a:pPr>
            <a:endParaRPr lang="en-US" sz="2400" dirty="0"/>
          </a:p>
          <a:p>
            <a:pPr marL="342900" indent="-342900">
              <a:buFont typeface="Wingdings" charset="2"/>
              <a:buChar char="§"/>
            </a:pPr>
            <a:r>
              <a:rPr lang="en-US" sz="2400" dirty="0" smtClean="0"/>
              <a:t>Evaluations are important and used; PLEASE complete them.</a:t>
            </a:r>
          </a:p>
          <a:p>
            <a:pPr marL="342900" indent="-342900">
              <a:buFont typeface="Wingdings" charset="2"/>
              <a:buChar char="§"/>
            </a:pPr>
            <a:endParaRPr lang="en-US" sz="2400" dirty="0"/>
          </a:p>
          <a:p>
            <a:pPr marL="342900" indent="-342900">
              <a:buFont typeface="Wingdings" charset="2"/>
              <a:buChar char="§"/>
            </a:pPr>
            <a:r>
              <a:rPr lang="en-US" sz="2400" dirty="0" smtClean="0"/>
              <a:t>Students are the focus:  the question is not “Are students college-ready?” but “Are colleges student-ready?”</a:t>
            </a:r>
            <a:endParaRPr lang="en-US" sz="2400" dirty="0"/>
          </a:p>
          <a:p>
            <a:endParaRPr lang="en-US" sz="900" dirty="0"/>
          </a:p>
        </p:txBody>
      </p:sp>
    </p:spTree>
    <p:extLst>
      <p:ext uri="{BB962C8B-B14F-4D97-AF65-F5344CB8AC3E}">
        <p14:creationId xmlns:p14="http://schemas.microsoft.com/office/powerpoint/2010/main" val="39143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800" decel="100000"/>
                                        <p:tgtEl>
                                          <p:spTgt spid="2">
                                            <p:txEl>
                                              <p:pRg st="6" end="6"/>
                                            </p:txEl>
                                          </p:spTgt>
                                        </p:tgtEl>
                                      </p:cBhvr>
                                    </p:animEffect>
                                    <p:anim calcmode="lin" valueType="num">
                                      <p:cBhvr>
                                        <p:cTn id="3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5-08-20 at 8.44.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267200"/>
            <a:ext cx="7467600" cy="2675890"/>
          </a:xfrm>
          <a:prstGeom prst="rect">
            <a:avLst/>
          </a:prstGeom>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333500" y="1704439"/>
            <a:ext cx="6629400" cy="2943761"/>
          </a:xfrm>
          <a:prstGeom prst="rect">
            <a:avLst/>
          </a:prstGeom>
          <a:noFill/>
          <a:ln>
            <a:noFill/>
          </a:ln>
        </p:spPr>
      </p:pic>
      <p:sp>
        <p:nvSpPr>
          <p:cNvPr id="2" name="TextBox 1"/>
          <p:cNvSpPr txBox="1"/>
          <p:nvPr/>
        </p:nvSpPr>
        <p:spPr>
          <a:xfrm>
            <a:off x="533400" y="304800"/>
            <a:ext cx="7696200" cy="1323439"/>
          </a:xfrm>
          <a:prstGeom prst="rect">
            <a:avLst/>
          </a:prstGeom>
          <a:noFill/>
        </p:spPr>
        <p:txBody>
          <a:bodyPr wrap="square" rtlCol="0">
            <a:spAutoFit/>
          </a:bodyPr>
          <a:lstStyle/>
          <a:p>
            <a:pPr algn="ctr"/>
            <a:r>
              <a:rPr lang="en-US" sz="4000" dirty="0" smtClean="0">
                <a:solidFill>
                  <a:prstClr val="black"/>
                </a:solidFill>
                <a:latin typeface="Arial" panose="020B0604020202020204" pitchFamily="34" charset="0"/>
                <a:cs typeface="Arial" panose="020B0604020202020204" pitchFamily="34" charset="0"/>
              </a:rPr>
              <a:t>Lessons and Outcomes from a Scaled Pathways Implementation</a:t>
            </a:r>
            <a:endParaRPr lang="en-US" sz="4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05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2819400"/>
          </a:xfrm>
          <a:prstGeom prst="rect">
            <a:avLst/>
          </a:prstGeom>
          <a:noFill/>
          <a:ln>
            <a:noFill/>
          </a:ln>
        </p:spPr>
      </p:pic>
      <p:sp>
        <p:nvSpPr>
          <p:cNvPr id="2" name="Rectangle 1"/>
          <p:cNvSpPr/>
          <p:nvPr/>
        </p:nvSpPr>
        <p:spPr>
          <a:xfrm>
            <a:off x="304800" y="3352800"/>
            <a:ext cx="8305800" cy="2215991"/>
          </a:xfrm>
          <a:prstGeom prst="rect">
            <a:avLst/>
          </a:prstGeom>
        </p:spPr>
        <p:txBody>
          <a:bodyPr wrap="square">
            <a:spAutoFit/>
          </a:bodyPr>
          <a:lstStyle/>
          <a:p>
            <a:pPr algn="ctr"/>
            <a:r>
              <a:rPr lang="en-US" sz="3200" dirty="0" smtClean="0">
                <a:latin typeface="Arial"/>
                <a:cs typeface="Arial"/>
              </a:rPr>
              <a:t>Pathways Design I:</a:t>
            </a:r>
          </a:p>
          <a:p>
            <a:pPr algn="ctr"/>
            <a:r>
              <a:rPr lang="en-US" sz="4400" dirty="0" smtClean="0">
                <a:latin typeface="Arial"/>
                <a:cs typeface="Arial"/>
              </a:rPr>
              <a:t>Mapping Pathways</a:t>
            </a:r>
          </a:p>
          <a:p>
            <a:pPr algn="ctr"/>
            <a:r>
              <a:rPr lang="en-US" sz="4400" dirty="0" smtClean="0">
                <a:latin typeface="Arial"/>
                <a:cs typeface="Arial"/>
              </a:rPr>
              <a:t>Through the Institution</a:t>
            </a:r>
            <a:endParaRPr lang="en-US" sz="4400" dirty="0">
              <a:latin typeface="Arial"/>
              <a:cs typeface="Arial"/>
            </a:endParaRPr>
          </a:p>
          <a:p>
            <a:pPr algn="ctr"/>
            <a:endParaRPr lang="en-US" b="1" dirty="0">
              <a:latin typeface="Arial"/>
              <a:cs typeface="Arial"/>
            </a:endParaRPr>
          </a:p>
        </p:txBody>
      </p:sp>
    </p:spTree>
    <p:extLst>
      <p:ext uri="{BB962C8B-B14F-4D97-AF65-F5344CB8AC3E}">
        <p14:creationId xmlns:p14="http://schemas.microsoft.com/office/powerpoint/2010/main" val="279720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362202"/>
            <a:ext cx="8229600" cy="3847207"/>
          </a:xfrm>
          <a:prstGeom prst="rect">
            <a:avLst/>
          </a:prstGeom>
          <a:noFill/>
        </p:spPr>
        <p:txBody>
          <a:bodyPr wrap="square" rtlCol="0">
            <a:spAutoFit/>
          </a:bodyPr>
          <a:lstStyle/>
          <a:p>
            <a:pPr algn="ctr"/>
            <a:r>
              <a:rPr lang="en-US" sz="2800" b="1" dirty="0" smtClean="0"/>
              <a:t>CLARIFY THE PATH</a:t>
            </a:r>
          </a:p>
          <a:p>
            <a:pPr algn="ctr"/>
            <a:endParaRPr lang="en-US" sz="2400" dirty="0" smtClean="0"/>
          </a:p>
          <a:p>
            <a:pPr marL="342900" indent="-342900">
              <a:buFont typeface="Wingdings" charset="2"/>
              <a:buChar char="§"/>
            </a:pPr>
            <a:r>
              <a:rPr lang="en-US" sz="2400" dirty="0" smtClean="0"/>
              <a:t>Mapping programs “with the ends in mind”</a:t>
            </a:r>
          </a:p>
          <a:p>
            <a:pPr marL="342900" indent="-342900">
              <a:buFont typeface="Wingdings" charset="2"/>
              <a:buChar char="§"/>
            </a:pPr>
            <a:endParaRPr lang="en-US" sz="2400" dirty="0"/>
          </a:p>
          <a:p>
            <a:pPr marL="342900" indent="-342900">
              <a:buFont typeface="Wingdings" charset="2"/>
              <a:buChar char="§"/>
            </a:pPr>
            <a:r>
              <a:rPr lang="en-US" sz="2400" dirty="0" smtClean="0"/>
              <a:t>Aligning course content and student learning outcomes</a:t>
            </a:r>
          </a:p>
          <a:p>
            <a:pPr marL="342900" indent="-342900">
              <a:buFont typeface="Wingdings" charset="2"/>
              <a:buChar char="§"/>
            </a:pPr>
            <a:endParaRPr lang="en-US" sz="2400" dirty="0"/>
          </a:p>
          <a:p>
            <a:pPr marL="342900" indent="-342900">
              <a:buFont typeface="Wingdings" charset="2"/>
              <a:buChar char="§"/>
            </a:pPr>
            <a:r>
              <a:rPr lang="en-US" sz="2400" dirty="0" smtClean="0"/>
              <a:t>Identifying milestone courses</a:t>
            </a:r>
          </a:p>
          <a:p>
            <a:pPr marL="342900" indent="-342900">
              <a:buFont typeface="Wingdings" charset="2"/>
              <a:buChar char="§"/>
            </a:pPr>
            <a:endParaRPr lang="en-US" sz="2400" dirty="0"/>
          </a:p>
          <a:p>
            <a:pPr marL="342900" indent="-342900">
              <a:buFont typeface="Wingdings" charset="2"/>
              <a:buChar char="§"/>
            </a:pPr>
            <a:r>
              <a:rPr lang="en-US" sz="2400" dirty="0" smtClean="0"/>
              <a:t>Defining default course sequences</a:t>
            </a:r>
          </a:p>
          <a:p>
            <a:endParaRPr lang="en-US" sz="2400" dirty="0"/>
          </a:p>
        </p:txBody>
      </p:sp>
    </p:spTree>
    <p:extLst>
      <p:ext uri="{BB962C8B-B14F-4D97-AF65-F5344CB8AC3E}">
        <p14:creationId xmlns:p14="http://schemas.microsoft.com/office/powerpoint/2010/main" val="313703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800" decel="100000"/>
                                        <p:tgtEl>
                                          <p:spTgt spid="2">
                                            <p:txEl>
                                              <p:pRg st="2" end="2"/>
                                            </p:txEl>
                                          </p:spTgt>
                                        </p:tgtEl>
                                      </p:cBhvr>
                                    </p:animEffect>
                                    <p:anim calcmode="lin" valueType="num">
                                      <p:cBhvr>
                                        <p:cTn id="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800" decel="100000"/>
                                        <p:tgtEl>
                                          <p:spTgt spid="2">
                                            <p:txEl>
                                              <p:pRg st="4" end="4"/>
                                            </p:txEl>
                                          </p:spTgt>
                                        </p:tgtEl>
                                      </p:cBhvr>
                                    </p:animEffect>
                                    <p:anim calcmode="lin" valueType="num">
                                      <p:cBhvr>
                                        <p:cTn id="1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800" decel="100000"/>
                                        <p:tgtEl>
                                          <p:spTgt spid="2">
                                            <p:txEl>
                                              <p:pRg st="6" end="6"/>
                                            </p:txEl>
                                          </p:spTgt>
                                        </p:tgtEl>
                                      </p:cBhvr>
                                    </p:animEffect>
                                    <p:anim calcmode="lin" valueType="num">
                                      <p:cBhvr>
                                        <p:cTn id="2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800" decel="100000"/>
                                        <p:tgtEl>
                                          <p:spTgt spid="2">
                                            <p:txEl>
                                              <p:pRg st="8" end="8"/>
                                            </p:txEl>
                                          </p:spTgt>
                                        </p:tgtEl>
                                      </p:cBhvr>
                                    </p:animEffect>
                                    <p:anim calcmode="lin" valueType="num">
                                      <p:cBhvr>
                                        <p:cTn id="3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362202"/>
            <a:ext cx="8229600" cy="4216539"/>
          </a:xfrm>
          <a:prstGeom prst="rect">
            <a:avLst/>
          </a:prstGeom>
          <a:noFill/>
        </p:spPr>
        <p:txBody>
          <a:bodyPr wrap="square" rtlCol="0">
            <a:spAutoFit/>
          </a:bodyPr>
          <a:lstStyle/>
          <a:p>
            <a:pPr algn="ctr"/>
            <a:r>
              <a:rPr lang="en-US" sz="2800" b="1" dirty="0" smtClean="0"/>
              <a:t>CLARIFY THE PATH</a:t>
            </a:r>
          </a:p>
          <a:p>
            <a:endParaRPr lang="en-US" sz="2400" dirty="0"/>
          </a:p>
          <a:p>
            <a:r>
              <a:rPr lang="en-US" sz="2400" b="1" u="sng" dirty="0" smtClean="0"/>
              <a:t>Build curriculum coherence</a:t>
            </a:r>
          </a:p>
          <a:p>
            <a:endParaRPr lang="en-US" sz="2400" b="1" u="sng" dirty="0"/>
          </a:p>
          <a:p>
            <a:pPr marL="342900" indent="-342900">
              <a:buFont typeface="Wingdings" charset="2"/>
              <a:buChar char="§"/>
            </a:pPr>
            <a:r>
              <a:rPr lang="en-US" sz="2400" dirty="0" smtClean="0"/>
              <a:t>Identify “the right math”</a:t>
            </a:r>
          </a:p>
          <a:p>
            <a:pPr marL="342900" indent="-342900">
              <a:buFont typeface="Wingdings" charset="2"/>
              <a:buChar char="§"/>
            </a:pPr>
            <a:endParaRPr lang="en-US" sz="2400" dirty="0"/>
          </a:p>
          <a:p>
            <a:pPr marL="342900" indent="-342900">
              <a:buFont typeface="Wingdings" charset="2"/>
              <a:buChar char="§"/>
            </a:pPr>
            <a:r>
              <a:rPr lang="en-US" sz="2400" dirty="0" smtClean="0"/>
              <a:t>Select recommended core curriculum/ gen </a:t>
            </a:r>
            <a:r>
              <a:rPr lang="en-US" sz="2400" dirty="0" err="1" smtClean="0"/>
              <a:t>ed</a:t>
            </a:r>
            <a:r>
              <a:rPr lang="en-US" sz="2400" dirty="0" smtClean="0"/>
              <a:t> courses</a:t>
            </a:r>
          </a:p>
          <a:p>
            <a:pPr marL="342900" indent="-342900">
              <a:buFont typeface="Wingdings" charset="2"/>
              <a:buChar char="§"/>
            </a:pPr>
            <a:endParaRPr lang="en-US" sz="2400" dirty="0" smtClean="0"/>
          </a:p>
          <a:p>
            <a:pPr marL="342900" indent="-342900">
              <a:buFont typeface="Wingdings" charset="2"/>
              <a:buChar char="§"/>
            </a:pPr>
            <a:r>
              <a:rPr lang="en-US" sz="2400" dirty="0" smtClean="0"/>
              <a:t>Select recommended elective courses</a:t>
            </a:r>
          </a:p>
          <a:p>
            <a:endParaRPr lang="en-US" sz="2400" dirty="0"/>
          </a:p>
          <a:p>
            <a:pPr marL="342900" indent="-342900">
              <a:buFont typeface="Wingdings" charset="2"/>
              <a:buChar char="§"/>
            </a:pPr>
            <a:r>
              <a:rPr lang="en-US" sz="2400" dirty="0" smtClean="0"/>
              <a:t>Review pathway curriculum for coherence</a:t>
            </a:r>
            <a:endParaRPr lang="en-US" sz="2400" dirty="0"/>
          </a:p>
        </p:txBody>
      </p:sp>
    </p:spTree>
    <p:extLst>
      <p:ext uri="{BB962C8B-B14F-4D97-AF65-F5344CB8AC3E}">
        <p14:creationId xmlns:p14="http://schemas.microsoft.com/office/powerpoint/2010/main" val="272973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800" decel="100000"/>
                                        <p:tgtEl>
                                          <p:spTgt spid="2">
                                            <p:txEl>
                                              <p:pRg st="2" end="2"/>
                                            </p:txEl>
                                          </p:spTgt>
                                        </p:tgtEl>
                                      </p:cBhvr>
                                    </p:animEffect>
                                    <p:anim calcmode="lin" valueType="num">
                                      <p:cBhvr>
                                        <p:cTn id="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800" decel="100000"/>
                                        <p:tgtEl>
                                          <p:spTgt spid="2">
                                            <p:txEl>
                                              <p:pRg st="4" end="4"/>
                                            </p:txEl>
                                          </p:spTgt>
                                        </p:tgtEl>
                                      </p:cBhvr>
                                    </p:animEffect>
                                    <p:anim calcmode="lin" valueType="num">
                                      <p:cBhvr>
                                        <p:cTn id="1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800" decel="100000"/>
                                        <p:tgtEl>
                                          <p:spTgt spid="2">
                                            <p:txEl>
                                              <p:pRg st="6" end="6"/>
                                            </p:txEl>
                                          </p:spTgt>
                                        </p:tgtEl>
                                      </p:cBhvr>
                                    </p:animEffect>
                                    <p:anim calcmode="lin" valueType="num">
                                      <p:cBhvr>
                                        <p:cTn id="2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800" decel="100000"/>
                                        <p:tgtEl>
                                          <p:spTgt spid="2">
                                            <p:txEl>
                                              <p:pRg st="8" end="8"/>
                                            </p:txEl>
                                          </p:spTgt>
                                        </p:tgtEl>
                                      </p:cBhvr>
                                    </p:animEffect>
                                    <p:anim calcmode="lin" valueType="num">
                                      <p:cBhvr>
                                        <p:cTn id="3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800" decel="100000"/>
                                        <p:tgtEl>
                                          <p:spTgt spid="2">
                                            <p:txEl>
                                              <p:pRg st="10" end="10"/>
                                            </p:txEl>
                                          </p:spTgt>
                                        </p:tgtEl>
                                      </p:cBhvr>
                                    </p:animEffect>
                                    <p:anim calcmode="lin" valueType="num">
                                      <p:cBhvr>
                                        <p:cTn id="48" dur="800" decel="100000" fill="hold"/>
                                        <p:tgtEl>
                                          <p:spTgt spid="2">
                                            <p:txEl>
                                              <p:pRg st="10" end="10"/>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10" end="10"/>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10" end="10"/>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10" end="10"/>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10" end="1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235202"/>
            <a:ext cx="8229600" cy="4585870"/>
          </a:xfrm>
          <a:prstGeom prst="rect">
            <a:avLst/>
          </a:prstGeom>
          <a:noFill/>
        </p:spPr>
        <p:txBody>
          <a:bodyPr wrap="square" rtlCol="0">
            <a:spAutoFit/>
          </a:bodyPr>
          <a:lstStyle/>
          <a:p>
            <a:pPr algn="ctr"/>
            <a:r>
              <a:rPr lang="en-US" sz="2800" b="1" dirty="0" smtClean="0"/>
              <a:t>HELP STUDENTS CHOOSE AND ENTER A PATH</a:t>
            </a:r>
          </a:p>
          <a:p>
            <a:endParaRPr lang="en-US" sz="2400" b="1" u="sng" dirty="0"/>
          </a:p>
          <a:p>
            <a:pPr marL="342900" indent="-342900">
              <a:buFont typeface="Wingdings" charset="2"/>
              <a:buChar char="§"/>
            </a:pPr>
            <a:r>
              <a:rPr lang="en-US" sz="2400" dirty="0" smtClean="0"/>
              <a:t>Strengthen &amp; clarify student-facing information about jobs/careers/ transfer options.  </a:t>
            </a:r>
          </a:p>
          <a:p>
            <a:pPr marL="342900" indent="-342900">
              <a:buFont typeface="Wingdings" charset="2"/>
              <a:buChar char="§"/>
            </a:pPr>
            <a:endParaRPr lang="en-US" sz="2400" dirty="0"/>
          </a:p>
          <a:p>
            <a:pPr marL="342900" indent="-342900">
              <a:buFont typeface="Wingdings" charset="2"/>
              <a:buChar char="§"/>
            </a:pPr>
            <a:r>
              <a:rPr lang="en-US" sz="2400" dirty="0" smtClean="0"/>
              <a:t>Augment career exploration in high school (especially dual/concurrent enrollment) and earliest college experiences.</a:t>
            </a:r>
          </a:p>
          <a:p>
            <a:pPr marL="342900" indent="-342900">
              <a:buFont typeface="Wingdings" charset="2"/>
              <a:buChar char="§"/>
            </a:pPr>
            <a:endParaRPr lang="en-US" sz="2400" dirty="0"/>
          </a:p>
          <a:p>
            <a:pPr marL="342900" indent="-342900">
              <a:buFont typeface="Wingdings" charset="2"/>
              <a:buChar char="§"/>
            </a:pPr>
            <a:r>
              <a:rPr lang="en-US" sz="2400" dirty="0" smtClean="0"/>
              <a:t>Redesign advising to align with critical student choices and milestones.</a:t>
            </a:r>
          </a:p>
          <a:p>
            <a:endParaRPr lang="en-US" sz="2400" dirty="0"/>
          </a:p>
          <a:p>
            <a:pPr marL="342900" indent="-342900">
              <a:buFont typeface="Arial"/>
              <a:buChar char="•"/>
            </a:pPr>
            <a:r>
              <a:rPr lang="en-US" sz="2400" dirty="0" smtClean="0"/>
              <a:t>Embed intrusive advising in pathways.</a:t>
            </a:r>
            <a:endParaRPr lang="en-US" sz="2400" dirty="0"/>
          </a:p>
        </p:txBody>
      </p:sp>
    </p:spTree>
    <p:extLst>
      <p:ext uri="{BB962C8B-B14F-4D97-AF65-F5344CB8AC3E}">
        <p14:creationId xmlns:p14="http://schemas.microsoft.com/office/powerpoint/2010/main" val="197486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800" decel="100000"/>
                                        <p:tgtEl>
                                          <p:spTgt spid="2">
                                            <p:txEl>
                                              <p:pRg st="6" end="6"/>
                                            </p:txEl>
                                          </p:spTgt>
                                        </p:tgtEl>
                                      </p:cBhvr>
                                    </p:animEffect>
                                    <p:anim calcmode="lin" valueType="num">
                                      <p:cBhvr>
                                        <p:cTn id="3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800" decel="100000"/>
                                        <p:tgtEl>
                                          <p:spTgt spid="2">
                                            <p:txEl>
                                              <p:pRg st="8" end="8"/>
                                            </p:txEl>
                                          </p:spTgt>
                                        </p:tgtEl>
                                      </p:cBhvr>
                                    </p:animEffect>
                                    <p:anim calcmode="lin" valueType="num">
                                      <p:cBhvr>
                                        <p:cTn id="4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533400" y="2654302"/>
            <a:ext cx="8229600" cy="3477875"/>
          </a:xfrm>
          <a:prstGeom prst="rect">
            <a:avLst/>
          </a:prstGeom>
          <a:noFill/>
        </p:spPr>
        <p:txBody>
          <a:bodyPr wrap="square" rtlCol="0">
            <a:spAutoFit/>
          </a:bodyPr>
          <a:lstStyle/>
          <a:p>
            <a:pPr algn="ctr"/>
            <a:r>
              <a:rPr lang="en-US" sz="2800" b="1" dirty="0" smtClean="0"/>
              <a:t>HELP STUDENTS STAY ON THE PATH</a:t>
            </a:r>
          </a:p>
          <a:p>
            <a:endParaRPr lang="en-US" sz="2400" b="1" u="sng" dirty="0"/>
          </a:p>
          <a:p>
            <a:pPr marL="342900" indent="-342900">
              <a:buFont typeface="Wingdings" charset="2"/>
              <a:buChar char="§"/>
            </a:pPr>
            <a:r>
              <a:rPr lang="en-US" sz="2400" dirty="0" smtClean="0"/>
              <a:t>Ensure continuous, intrusive advising within pathways, noting milestone achievement, ensuring timely academic alert &amp; support, and required advising when students go off path.  </a:t>
            </a:r>
          </a:p>
          <a:p>
            <a:pPr marL="342900" indent="-342900">
              <a:buFont typeface="Wingdings" charset="2"/>
              <a:buChar char="§"/>
            </a:pPr>
            <a:endParaRPr lang="en-US" sz="2400" dirty="0"/>
          </a:p>
          <a:p>
            <a:pPr marL="342900" indent="-342900">
              <a:buFont typeface="Wingdings" charset="2"/>
              <a:buChar char="§"/>
            </a:pPr>
            <a:r>
              <a:rPr lang="en-US" sz="2400" dirty="0" smtClean="0"/>
              <a:t>Integrate discipline-appropriate academic supports into every pathway – and in fact into every syllabus.</a:t>
            </a:r>
          </a:p>
          <a:p>
            <a:endParaRPr lang="en-US" sz="2400" dirty="0"/>
          </a:p>
        </p:txBody>
      </p:sp>
    </p:spTree>
    <p:extLst>
      <p:ext uri="{BB962C8B-B14F-4D97-AF65-F5344CB8AC3E}">
        <p14:creationId xmlns:p14="http://schemas.microsoft.com/office/powerpoint/2010/main" val="69102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457200" y="2272130"/>
            <a:ext cx="8229600" cy="4585870"/>
          </a:xfrm>
          <a:prstGeom prst="rect">
            <a:avLst/>
          </a:prstGeom>
          <a:noFill/>
        </p:spPr>
        <p:txBody>
          <a:bodyPr wrap="square" rtlCol="0">
            <a:spAutoFit/>
          </a:bodyPr>
          <a:lstStyle/>
          <a:p>
            <a:pPr algn="ctr"/>
            <a:r>
              <a:rPr lang="en-US" sz="2800" b="1" dirty="0" smtClean="0"/>
              <a:t>ENSURE THAT STUDENTS ARE LEARNING</a:t>
            </a:r>
          </a:p>
          <a:p>
            <a:endParaRPr lang="en-US" sz="2400" b="1" u="sng" dirty="0"/>
          </a:p>
          <a:p>
            <a:pPr marL="342900" indent="-342900">
              <a:buFont typeface="Wingdings" charset="2"/>
              <a:buChar char="§"/>
            </a:pPr>
            <a:r>
              <a:rPr lang="en-US" sz="2400" dirty="0" smtClean="0"/>
              <a:t>Intentionally design applied/experiential learning experiences throughout each pathway.  </a:t>
            </a:r>
          </a:p>
          <a:p>
            <a:pPr marL="342900" indent="-342900">
              <a:buFont typeface="Wingdings" charset="2"/>
              <a:buChar char="§"/>
            </a:pPr>
            <a:endParaRPr lang="en-US" sz="2400" dirty="0"/>
          </a:p>
          <a:p>
            <a:pPr marL="342900" indent="-342900">
              <a:buFont typeface="Wingdings" charset="2"/>
              <a:buChar char="§"/>
            </a:pPr>
            <a:r>
              <a:rPr lang="en-US" sz="2400" dirty="0" smtClean="0"/>
              <a:t>Promote discipline-appropriate strategies for active &amp; collaborative learning (e.g., service learning, group projects).</a:t>
            </a:r>
          </a:p>
          <a:p>
            <a:endParaRPr lang="en-US" sz="2400" dirty="0" smtClean="0"/>
          </a:p>
          <a:p>
            <a:pPr marL="342900" indent="-342900">
              <a:buFont typeface="Wingdings" charset="2"/>
              <a:buChar char="§"/>
            </a:pPr>
            <a:r>
              <a:rPr lang="en-US" sz="2400" dirty="0" smtClean="0"/>
              <a:t>Align discipline-appropriate co-curricular learning.</a:t>
            </a:r>
          </a:p>
          <a:p>
            <a:endParaRPr lang="en-US" sz="2400" dirty="0" smtClean="0"/>
          </a:p>
          <a:p>
            <a:pPr marL="342900" indent="-342900">
              <a:buFont typeface="Wingdings" charset="2"/>
              <a:buChar char="§"/>
            </a:pPr>
            <a:r>
              <a:rPr lang="en-US" sz="2400" dirty="0" smtClean="0"/>
              <a:t>Strengthen assessment &amp; documentation of student learning outcomes</a:t>
            </a:r>
            <a:endParaRPr lang="en-US" sz="2400" dirty="0"/>
          </a:p>
        </p:txBody>
      </p:sp>
    </p:spTree>
    <p:extLst>
      <p:ext uri="{BB962C8B-B14F-4D97-AF65-F5344CB8AC3E}">
        <p14:creationId xmlns:p14="http://schemas.microsoft.com/office/powerpoint/2010/main" val="72162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800" decel="100000"/>
                                        <p:tgtEl>
                                          <p:spTgt spid="2">
                                            <p:txEl>
                                              <p:pRg st="6" end="6"/>
                                            </p:txEl>
                                          </p:spTgt>
                                        </p:tgtEl>
                                      </p:cBhvr>
                                    </p:animEffect>
                                    <p:anim calcmode="lin" valueType="num">
                                      <p:cBhvr>
                                        <p:cTn id="3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800" decel="100000"/>
                                        <p:tgtEl>
                                          <p:spTgt spid="2">
                                            <p:txEl>
                                              <p:pRg st="8" end="8"/>
                                            </p:txEl>
                                          </p:spTgt>
                                        </p:tgtEl>
                                      </p:cBhvr>
                                    </p:animEffect>
                                    <p:anim calcmode="lin" valueType="num">
                                      <p:cBhvr>
                                        <p:cTn id="4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33700" y="0"/>
            <a:ext cx="6210300" cy="1905000"/>
          </a:xfrm>
        </p:spPr>
        <p:txBody>
          <a:bodyPr>
            <a:normAutofit/>
          </a:bodyPr>
          <a:lstStyle/>
          <a:p>
            <a:r>
              <a:rPr lang="en-US" dirty="0" smtClean="0"/>
              <a:t>Designing &amp; Implementing </a:t>
            </a:r>
            <a:br>
              <a:rPr lang="en-US" dirty="0" smtClean="0"/>
            </a:br>
            <a:r>
              <a:rPr lang="en-US" dirty="0" smtClean="0"/>
              <a:t>Pathways at Scale</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3429000" cy="1981200"/>
          </a:xfrm>
          <a:prstGeom prst="rect">
            <a:avLst/>
          </a:prstGeom>
          <a:noFill/>
          <a:ln>
            <a:noFill/>
          </a:ln>
        </p:spPr>
      </p:pic>
      <p:sp>
        <p:nvSpPr>
          <p:cNvPr id="2" name="TextBox 1"/>
          <p:cNvSpPr txBox="1"/>
          <p:nvPr/>
        </p:nvSpPr>
        <p:spPr>
          <a:xfrm>
            <a:off x="457200" y="2272130"/>
            <a:ext cx="8229600" cy="4585871"/>
          </a:xfrm>
          <a:prstGeom prst="rect">
            <a:avLst/>
          </a:prstGeom>
          <a:noFill/>
        </p:spPr>
        <p:txBody>
          <a:bodyPr wrap="square" rtlCol="0">
            <a:spAutoFit/>
          </a:bodyPr>
          <a:lstStyle/>
          <a:p>
            <a:pPr algn="ctr"/>
            <a:r>
              <a:rPr lang="en-US" sz="2800" b="1" dirty="0" smtClean="0"/>
              <a:t>ESSENTIAL CAPACITIES TO SUPPORT </a:t>
            </a:r>
          </a:p>
          <a:p>
            <a:pPr algn="ctr"/>
            <a:r>
              <a:rPr lang="en-US" sz="2800" b="1" dirty="0" smtClean="0"/>
              <a:t>GUIDED PATHWAYS IMPLEMENTATION AT SCALE</a:t>
            </a:r>
          </a:p>
          <a:p>
            <a:pPr algn="ctr"/>
            <a:endParaRPr lang="en-US" sz="2400" b="1" u="sng" dirty="0"/>
          </a:p>
          <a:p>
            <a:pPr marL="342900" indent="-342900">
              <a:buFont typeface="Wingdings" charset="2"/>
              <a:buChar char="§"/>
            </a:pPr>
            <a:r>
              <a:rPr lang="en-US" sz="2400" dirty="0" smtClean="0"/>
              <a:t>Leadership</a:t>
            </a:r>
          </a:p>
          <a:p>
            <a:pPr marL="342900" indent="-342900">
              <a:buFont typeface="Wingdings" charset="2"/>
              <a:buChar char="§"/>
            </a:pPr>
            <a:r>
              <a:rPr lang="en-US" sz="2400" dirty="0" smtClean="0"/>
              <a:t>Systematic, authentic, continuous engagement</a:t>
            </a:r>
          </a:p>
          <a:p>
            <a:pPr marL="342900" indent="-342900">
              <a:buFont typeface="Wingdings" charset="2"/>
              <a:buChar char="§"/>
            </a:pPr>
            <a:r>
              <a:rPr lang="en-US" sz="2400" dirty="0" smtClean="0"/>
              <a:t>Strategically targeted professional development and technical assistance</a:t>
            </a:r>
          </a:p>
          <a:p>
            <a:pPr marL="342900" indent="-342900">
              <a:buFont typeface="Wingdings" charset="2"/>
              <a:buChar char="§"/>
            </a:pPr>
            <a:r>
              <a:rPr lang="en-US" sz="2400" dirty="0" smtClean="0"/>
              <a:t>Policy to support changes in structures, processes, resource allocation</a:t>
            </a:r>
          </a:p>
          <a:p>
            <a:pPr algn="ctr"/>
            <a:r>
              <a:rPr lang="en-US" sz="2400" b="1" i="1" dirty="0" smtClean="0"/>
              <a:t>IN OTHER WORDS:  </a:t>
            </a:r>
          </a:p>
          <a:p>
            <a:pPr algn="ctr"/>
            <a:r>
              <a:rPr lang="en-US" sz="4400" b="1" i="1" dirty="0" smtClean="0">
                <a:latin typeface="Chalkduster"/>
                <a:cs typeface="Chalkduster"/>
              </a:rPr>
              <a:t>CULTURE CHANGE</a:t>
            </a:r>
            <a:endParaRPr lang="en-US" sz="2400" b="1" i="1" dirty="0" smtClean="0">
              <a:latin typeface="Chalkduster"/>
              <a:cs typeface="Chalkduster"/>
            </a:endParaRPr>
          </a:p>
        </p:txBody>
      </p:sp>
    </p:spTree>
    <p:extLst>
      <p:ext uri="{BB962C8B-B14F-4D97-AF65-F5344CB8AC3E}">
        <p14:creationId xmlns:p14="http://schemas.microsoft.com/office/powerpoint/2010/main" val="33218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800" decel="100000"/>
                                        <p:tgtEl>
                                          <p:spTgt spid="2">
                                            <p:txEl>
                                              <p:pRg st="1" end="1"/>
                                            </p:txEl>
                                          </p:spTgt>
                                        </p:tgtEl>
                                      </p:cBhvr>
                                    </p:animEffect>
                                    <p:anim calcmode="lin" valueType="num">
                                      <p:cBhvr>
                                        <p:cTn id="1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800" decel="100000"/>
                                        <p:tgtEl>
                                          <p:spTgt spid="2">
                                            <p:txEl>
                                              <p:pRg st="3" end="3"/>
                                            </p:txEl>
                                          </p:spTgt>
                                        </p:tgtEl>
                                      </p:cBhvr>
                                    </p:animEffect>
                                    <p:anim calcmode="lin" valueType="num">
                                      <p:cBhvr>
                                        <p:cTn id="2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800" decel="100000"/>
                                        <p:tgtEl>
                                          <p:spTgt spid="2">
                                            <p:txEl>
                                              <p:pRg st="4" end="4"/>
                                            </p:txEl>
                                          </p:spTgt>
                                        </p:tgtEl>
                                      </p:cBhvr>
                                    </p:animEffect>
                                    <p:anim calcmode="lin" valueType="num">
                                      <p:cBhvr>
                                        <p:cTn id="3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800" decel="100000"/>
                                        <p:tgtEl>
                                          <p:spTgt spid="2">
                                            <p:txEl>
                                              <p:pRg st="5" end="5"/>
                                            </p:txEl>
                                          </p:spTgt>
                                        </p:tgtEl>
                                      </p:cBhvr>
                                    </p:animEffect>
                                    <p:anim calcmode="lin" valueType="num">
                                      <p:cBhvr>
                                        <p:cTn id="4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Effect transition="in" filter="fade">
                                      <p:cBhvr>
                                        <p:cTn id="57" dur="800" decel="100000"/>
                                        <p:tgtEl>
                                          <p:spTgt spid="2">
                                            <p:txEl>
                                              <p:pRg st="6" end="6"/>
                                            </p:txEl>
                                          </p:spTgt>
                                        </p:tgtEl>
                                      </p:cBhvr>
                                    </p:animEffect>
                                    <p:anim calcmode="lin" valueType="num">
                                      <p:cBhvr>
                                        <p:cTn id="5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2">
                                            <p:txEl>
                                              <p:pRg st="7" end="7"/>
                                            </p:txEl>
                                          </p:spTgt>
                                        </p:tgtEl>
                                        <p:attrNameLst>
                                          <p:attrName>style.visibility</p:attrName>
                                        </p:attrNameLst>
                                      </p:cBhvr>
                                      <p:to>
                                        <p:strVal val="visible"/>
                                      </p:to>
                                    </p:set>
                                    <p:animEffect transition="in" filter="fade">
                                      <p:cBhvr>
                                        <p:cTn id="67" dur="800" decel="100000"/>
                                        <p:tgtEl>
                                          <p:spTgt spid="2">
                                            <p:txEl>
                                              <p:pRg st="7" end="7"/>
                                            </p:txEl>
                                          </p:spTgt>
                                        </p:tgtEl>
                                      </p:cBhvr>
                                    </p:animEffect>
                                    <p:anim calcmode="lin" valueType="num">
                                      <p:cBhvr>
                                        <p:cTn id="68"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69"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70"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nodeType="clickEffect">
                                  <p:stCondLst>
                                    <p:cond delay="0"/>
                                  </p:stCondLst>
                                  <p:childTnLst>
                                    <p:set>
                                      <p:cBhvr>
                                        <p:cTn id="76" dur="1" fill="hold">
                                          <p:stCondLst>
                                            <p:cond delay="0"/>
                                          </p:stCondLst>
                                        </p:cTn>
                                        <p:tgtEl>
                                          <p:spTgt spid="2">
                                            <p:txEl>
                                              <p:pRg st="8" end="8"/>
                                            </p:txEl>
                                          </p:spTgt>
                                        </p:tgtEl>
                                        <p:attrNameLst>
                                          <p:attrName>style.visibility</p:attrName>
                                        </p:attrNameLst>
                                      </p:cBhvr>
                                      <p:to>
                                        <p:strVal val="visible"/>
                                      </p:to>
                                    </p:set>
                                    <p:animEffect transition="in" filter="fade">
                                      <p:cBhvr>
                                        <p:cTn id="77" dur="800" decel="100000"/>
                                        <p:tgtEl>
                                          <p:spTgt spid="2">
                                            <p:txEl>
                                              <p:pRg st="8" end="8"/>
                                            </p:txEl>
                                          </p:spTgt>
                                        </p:tgtEl>
                                      </p:cBhvr>
                                    </p:animEffect>
                                    <p:anim calcmode="lin" valueType="num">
                                      <p:cBhvr>
                                        <p:cTn id="7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7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8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8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8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9000" y="0"/>
            <a:ext cx="5715000" cy="1905000"/>
          </a:xfrm>
        </p:spPr>
        <p:txBody>
          <a:bodyPr>
            <a:normAutofit/>
          </a:bodyPr>
          <a:lstStyle/>
          <a:p>
            <a:r>
              <a:rPr lang="en-US" dirty="0" smtClean="0"/>
              <a:t>Institute #2</a:t>
            </a:r>
            <a:br>
              <a:rPr lang="en-US" dirty="0" smtClean="0"/>
            </a:br>
            <a:r>
              <a:rPr lang="en-US" dirty="0" smtClean="0"/>
              <a:t>Objectives</a:t>
            </a:r>
            <a:endParaRPr lang="en-US" dirty="0"/>
          </a:p>
        </p:txBody>
      </p:sp>
      <p:sp>
        <p:nvSpPr>
          <p:cNvPr id="9" name="Content Placeholder 8"/>
          <p:cNvSpPr>
            <a:spLocks noGrp="1"/>
          </p:cNvSpPr>
          <p:nvPr>
            <p:ph idx="1"/>
          </p:nvPr>
        </p:nvSpPr>
        <p:spPr>
          <a:xfrm>
            <a:off x="457200" y="2286000"/>
            <a:ext cx="8153400" cy="3962400"/>
          </a:xfrm>
        </p:spPr>
        <p:txBody>
          <a:bodyPr>
            <a:normAutofit/>
          </a:bodyPr>
          <a:lstStyle/>
          <a:p>
            <a:pPr marL="457200" lvl="1" indent="0">
              <a:buNone/>
            </a:pPr>
            <a:endParaRPr lang="en-US" sz="3800" dirty="0"/>
          </a:p>
          <a:p>
            <a:pPr marL="0" indent="0">
              <a:buNone/>
            </a:pPr>
            <a:endParaRPr lang="en-US" sz="2600" dirty="0" smtClean="0">
              <a:latin typeface="Arial"/>
              <a:cs typeface="Arial"/>
            </a:endParaRPr>
          </a:p>
          <a:p>
            <a:pPr marL="0" indent="0">
              <a:buNone/>
            </a:pPr>
            <a:endParaRPr lang="en-US" sz="2600" dirty="0">
              <a:latin typeface="Arial"/>
              <a:cs typeface="Aria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9183"/>
            <a:ext cx="3429000" cy="1981200"/>
          </a:xfrm>
          <a:prstGeom prst="rect">
            <a:avLst/>
          </a:prstGeom>
          <a:noFill/>
          <a:ln>
            <a:noFill/>
          </a:ln>
        </p:spPr>
      </p:pic>
      <p:sp>
        <p:nvSpPr>
          <p:cNvPr id="2" name="TextBox 1"/>
          <p:cNvSpPr txBox="1"/>
          <p:nvPr/>
        </p:nvSpPr>
        <p:spPr>
          <a:xfrm>
            <a:off x="533400" y="2438400"/>
            <a:ext cx="8229600" cy="4154983"/>
          </a:xfrm>
          <a:prstGeom prst="rect">
            <a:avLst/>
          </a:prstGeom>
          <a:noFill/>
        </p:spPr>
        <p:txBody>
          <a:bodyPr wrap="square" rtlCol="0">
            <a:spAutoFit/>
          </a:bodyPr>
          <a:lstStyle/>
          <a:p>
            <a:pPr algn="ctr"/>
            <a:endParaRPr lang="en-US" sz="2400" b="1" dirty="0"/>
          </a:p>
          <a:p>
            <a:pPr marL="342900" indent="-342900">
              <a:buFont typeface="Wingdings" charset="2"/>
              <a:buChar char="§"/>
            </a:pPr>
            <a:r>
              <a:rPr lang="en-US" sz="2400" dirty="0" smtClean="0"/>
              <a:t>Reinforce the case for implementing pathways at scale; outline strategies for making that case intentionally &amp; effectively throughout the institution. </a:t>
            </a:r>
          </a:p>
          <a:p>
            <a:endParaRPr lang="en-US" sz="2400" dirty="0"/>
          </a:p>
          <a:p>
            <a:pPr marL="342900" indent="-342900">
              <a:buFont typeface="Wingdings" charset="2"/>
              <a:buChar char="§"/>
            </a:pPr>
            <a:r>
              <a:rPr lang="en-US" sz="2400" dirty="0" smtClean="0"/>
              <a:t>Review models &amp; processes for organizing programs into meta-majors/ communities of interest. </a:t>
            </a:r>
          </a:p>
          <a:p>
            <a:endParaRPr lang="en-US" sz="2400" dirty="0"/>
          </a:p>
          <a:p>
            <a:pPr marL="342900" indent="-342900">
              <a:buFont typeface="Wingdings" charset="2"/>
              <a:buChar char="§"/>
            </a:pPr>
            <a:r>
              <a:rPr lang="en-US" sz="2400" dirty="0" smtClean="0"/>
              <a:t>Build processes &amp; timeline for mapping pathways that include milestone courses, identification of “the right math,” recommended gen </a:t>
            </a:r>
            <a:r>
              <a:rPr lang="en-US" sz="2400" dirty="0" err="1" smtClean="0"/>
              <a:t>ed</a:t>
            </a:r>
            <a:r>
              <a:rPr lang="en-US" sz="2400" dirty="0" smtClean="0"/>
              <a:t> courses, recommended electives. </a:t>
            </a:r>
            <a:endParaRPr lang="en-US" sz="2400" dirty="0"/>
          </a:p>
        </p:txBody>
      </p:sp>
    </p:spTree>
    <p:extLst>
      <p:ext uri="{BB962C8B-B14F-4D97-AF65-F5344CB8AC3E}">
        <p14:creationId xmlns:p14="http://schemas.microsoft.com/office/powerpoint/2010/main" val="168936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800" decel="100000"/>
                                        <p:tgtEl>
                                          <p:spTgt spid="2">
                                            <p:txEl>
                                              <p:pRg st="3" end="3"/>
                                            </p:txEl>
                                          </p:spTgt>
                                        </p:tgtEl>
                                      </p:cBhvr>
                                    </p:animEffect>
                                    <p:anim calcmode="lin" valueType="num">
                                      <p:cBhvr>
                                        <p:cTn id="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800" decel="100000"/>
                                        <p:tgtEl>
                                          <p:spTgt spid="2">
                                            <p:txEl>
                                              <p:pRg st="5" end="5"/>
                                            </p:txEl>
                                          </p:spTgt>
                                        </p:tgtEl>
                                      </p:cBhvr>
                                    </p:animEffect>
                                    <p:anim calcmode="lin" valueType="num">
                                      <p:cBhvr>
                                        <p:cTn id="18"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5687</TotalTime>
  <Words>518</Words>
  <Application>Microsoft Macintosh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Chalkduster</vt:lpstr>
      <vt:lpstr>Wingdings</vt:lpstr>
      <vt:lpstr>Arial</vt:lpstr>
      <vt:lpstr>Office Theme</vt:lpstr>
      <vt:lpstr>PowerPoint Presentation</vt:lpstr>
      <vt:lpstr>PowerPoint Presentation</vt:lpstr>
      <vt:lpstr>Designing &amp; Implementing  Pathways at Scale</vt:lpstr>
      <vt:lpstr>Designing &amp; Implementing  Pathways at Scale</vt:lpstr>
      <vt:lpstr>Designing &amp; Implementing  Pathways at Scale</vt:lpstr>
      <vt:lpstr>Designing &amp; Implementing  Pathways at Scale</vt:lpstr>
      <vt:lpstr>Designing &amp; Implementing  Pathways at Scale</vt:lpstr>
      <vt:lpstr>Designing &amp; Implementing  Pathways at Scale</vt:lpstr>
      <vt:lpstr>Institute #2 Objectives</vt:lpstr>
      <vt:lpstr>Institute #2 Objectives</vt:lpstr>
      <vt:lpstr> Institute Norms </vt:lpstr>
      <vt:lpstr> Institute Norms </vt:lpstr>
      <vt:lpstr>PowerPoint Presentation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McClenney</dc:creator>
  <cp:lastModifiedBy>andrea@nextchaptercomms.com</cp:lastModifiedBy>
  <cp:revision>26</cp:revision>
  <dcterms:created xsi:type="dcterms:W3CDTF">2016-02-15T20:42:17Z</dcterms:created>
  <dcterms:modified xsi:type="dcterms:W3CDTF">2018-04-04T00:11:35Z</dcterms:modified>
</cp:coreProperties>
</file>