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Lst>
  <p:notesMasterIdLst>
    <p:notesMasterId r:id="rId24"/>
  </p:notesMasterIdLst>
  <p:sldIdLst>
    <p:sldId id="276" r:id="rId3"/>
    <p:sldId id="278" r:id="rId4"/>
    <p:sldId id="287" r:id="rId5"/>
    <p:sldId id="324" r:id="rId6"/>
    <p:sldId id="325" r:id="rId7"/>
    <p:sldId id="326" r:id="rId8"/>
    <p:sldId id="327" r:id="rId9"/>
    <p:sldId id="328" r:id="rId10"/>
    <p:sldId id="318" r:id="rId11"/>
    <p:sldId id="319" r:id="rId12"/>
    <p:sldId id="329" r:id="rId13"/>
    <p:sldId id="311" r:id="rId14"/>
    <p:sldId id="310" r:id="rId15"/>
    <p:sldId id="330" r:id="rId16"/>
    <p:sldId id="289" r:id="rId17"/>
    <p:sldId id="291" r:id="rId18"/>
    <p:sldId id="292" r:id="rId19"/>
    <p:sldId id="323" r:id="rId20"/>
    <p:sldId id="321" r:id="rId21"/>
    <p:sldId id="320" r:id="rId22"/>
    <p:sldId id="332"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i-Yen Ireland" initials="MI" lastIdx="5" clrIdx="0">
    <p:extLst>
      <p:ext uri="{19B8F6BF-5375-455C-9EA6-DF929625EA0E}">
        <p15:presenceInfo xmlns:p15="http://schemas.microsoft.com/office/powerpoint/2012/main" userId="Mei-Yen Ireland" providerId="None"/>
      </p:ext>
    </p:extLst>
  </p:cmAuthor>
  <p:cmAuthor id="2" name="lheacock" initials="l" lastIdx="8" clrIdx="1">
    <p:extLst>
      <p:ext uri="{19B8F6BF-5375-455C-9EA6-DF929625EA0E}">
        <p15:presenceInfo xmlns:p15="http://schemas.microsoft.com/office/powerpoint/2012/main" userId="lheaco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7F"/>
    <a:srgbClr val="00539B"/>
    <a:srgbClr val="F6A01A"/>
    <a:srgbClr val="455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51885" autoAdjust="0"/>
  </p:normalViewPr>
  <p:slideViewPr>
    <p:cSldViewPr snapToGrid="0">
      <p:cViewPr varScale="1">
        <p:scale>
          <a:sx n="37" d="100"/>
          <a:sy n="37" d="100"/>
        </p:scale>
        <p:origin x="1694"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77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87BB6-79E0-472D-AF32-20504245FF99}" type="doc">
      <dgm:prSet loTypeId="urn:microsoft.com/office/officeart/2009/layout/CircleArrowProcess" loCatId="process" qsTypeId="urn:microsoft.com/office/officeart/2005/8/quickstyle/simple1" qsCatId="simple" csTypeId="urn:microsoft.com/office/officeart/2005/8/colors/accent1_2" csCatId="accent1" phldr="1"/>
      <dgm:spPr/>
    </dgm:pt>
    <dgm:pt modelId="{16027641-1D56-4EEE-B1DE-5BEF5CF035B3}">
      <dgm:prSet phldrT="[Text]"/>
      <dgm:spPr>
        <a:solidFill>
          <a:schemeClr val="bg1">
            <a:alpha val="50000"/>
          </a:schemeClr>
        </a:solidFill>
      </dgm:spPr>
      <dgm:t>
        <a:bodyPr/>
        <a:lstStyle/>
        <a:p>
          <a:r>
            <a:rPr lang="en-US" dirty="0" smtClean="0"/>
            <a:t>Structures</a:t>
          </a:r>
          <a:endParaRPr lang="en-US" dirty="0"/>
        </a:p>
      </dgm:t>
    </dgm:pt>
    <dgm:pt modelId="{079B753B-7A18-43B6-838B-CBD02E3C54A3}" type="parTrans" cxnId="{C3965EE6-BB1E-4D69-A116-E6EBDCBD9B6A}">
      <dgm:prSet/>
      <dgm:spPr/>
      <dgm:t>
        <a:bodyPr/>
        <a:lstStyle/>
        <a:p>
          <a:endParaRPr lang="en-US"/>
        </a:p>
      </dgm:t>
    </dgm:pt>
    <dgm:pt modelId="{AAEB860C-B874-4D78-B30C-CF9919EFB2C4}" type="sibTrans" cxnId="{C3965EE6-BB1E-4D69-A116-E6EBDCBD9B6A}">
      <dgm:prSet/>
      <dgm:spPr/>
      <dgm:t>
        <a:bodyPr/>
        <a:lstStyle/>
        <a:p>
          <a:endParaRPr lang="en-US"/>
        </a:p>
      </dgm:t>
    </dgm:pt>
    <dgm:pt modelId="{2FE5D16D-C334-4F92-892B-BCFFBF4E7ACE}">
      <dgm:prSet phldrT="[Text]"/>
      <dgm:spPr>
        <a:solidFill>
          <a:schemeClr val="bg1">
            <a:alpha val="50000"/>
          </a:schemeClr>
        </a:solidFill>
      </dgm:spPr>
      <dgm:t>
        <a:bodyPr/>
        <a:lstStyle/>
        <a:p>
          <a:r>
            <a:rPr lang="en-US" dirty="0" smtClean="0"/>
            <a:t>Attitudes</a:t>
          </a:r>
          <a:endParaRPr lang="en-US" dirty="0"/>
        </a:p>
      </dgm:t>
    </dgm:pt>
    <dgm:pt modelId="{1E059391-6D4D-42A4-AEAB-2BEE892A37CA}" type="parTrans" cxnId="{D8F2CECD-62B8-43B3-A9BF-16E79D0A5258}">
      <dgm:prSet/>
      <dgm:spPr/>
      <dgm:t>
        <a:bodyPr/>
        <a:lstStyle/>
        <a:p>
          <a:endParaRPr lang="en-US"/>
        </a:p>
      </dgm:t>
    </dgm:pt>
    <dgm:pt modelId="{AB02EF0B-D0EF-4F34-80F1-1E16C3D49366}" type="sibTrans" cxnId="{D8F2CECD-62B8-43B3-A9BF-16E79D0A5258}">
      <dgm:prSet/>
      <dgm:spPr/>
      <dgm:t>
        <a:bodyPr/>
        <a:lstStyle/>
        <a:p>
          <a:endParaRPr lang="en-US"/>
        </a:p>
      </dgm:t>
    </dgm:pt>
    <dgm:pt modelId="{0BF87E04-7B95-49A3-8A62-F6AAAE5E5489}">
      <dgm:prSet phldrT="[Text]"/>
      <dgm:spPr/>
      <dgm:t>
        <a:bodyPr/>
        <a:lstStyle/>
        <a:p>
          <a:r>
            <a:rPr lang="en-US" dirty="0" smtClean="0"/>
            <a:t>Processes</a:t>
          </a:r>
          <a:endParaRPr lang="en-US" dirty="0"/>
        </a:p>
      </dgm:t>
    </dgm:pt>
    <dgm:pt modelId="{4B8990C3-0CEB-4882-9AE7-CD6516555E5A}" type="parTrans" cxnId="{B0ADC099-988F-4E63-9E6A-25D741CDF986}">
      <dgm:prSet/>
      <dgm:spPr/>
      <dgm:t>
        <a:bodyPr/>
        <a:lstStyle/>
        <a:p>
          <a:endParaRPr lang="en-US"/>
        </a:p>
      </dgm:t>
    </dgm:pt>
    <dgm:pt modelId="{1F117843-AE26-427C-AEC1-8225BC23F18A}" type="sibTrans" cxnId="{B0ADC099-988F-4E63-9E6A-25D741CDF986}">
      <dgm:prSet/>
      <dgm:spPr/>
      <dgm:t>
        <a:bodyPr/>
        <a:lstStyle/>
        <a:p>
          <a:endParaRPr lang="en-US"/>
        </a:p>
      </dgm:t>
    </dgm:pt>
    <dgm:pt modelId="{DFFDC9E7-2D62-48F7-9733-613BF3C4617E}" type="pres">
      <dgm:prSet presAssocID="{33B87BB6-79E0-472D-AF32-20504245FF99}" presName="Name0" presStyleCnt="0">
        <dgm:presLayoutVars>
          <dgm:chMax val="7"/>
          <dgm:chPref val="7"/>
          <dgm:dir/>
          <dgm:animLvl val="lvl"/>
        </dgm:presLayoutVars>
      </dgm:prSet>
      <dgm:spPr/>
    </dgm:pt>
    <dgm:pt modelId="{3A6BDF18-FC30-4EA1-B3CF-B3AF1A0444F8}" type="pres">
      <dgm:prSet presAssocID="{16027641-1D56-4EEE-B1DE-5BEF5CF035B3}" presName="Accent1" presStyleCnt="0"/>
      <dgm:spPr/>
    </dgm:pt>
    <dgm:pt modelId="{2010142F-9E7D-4EED-ACA8-5C4B91B9B6CB}" type="pres">
      <dgm:prSet presAssocID="{16027641-1D56-4EEE-B1DE-5BEF5CF035B3}" presName="Accent" presStyleLbl="node1" presStyleIdx="0" presStyleCnt="3"/>
      <dgm:spPr/>
    </dgm:pt>
    <dgm:pt modelId="{E95BAE54-793D-4B89-AFF7-849ADFCCC700}" type="pres">
      <dgm:prSet presAssocID="{16027641-1D56-4EEE-B1DE-5BEF5CF035B3}" presName="Parent1" presStyleLbl="revTx" presStyleIdx="0" presStyleCnt="3">
        <dgm:presLayoutVars>
          <dgm:chMax val="1"/>
          <dgm:chPref val="1"/>
          <dgm:bulletEnabled val="1"/>
        </dgm:presLayoutVars>
      </dgm:prSet>
      <dgm:spPr/>
      <dgm:t>
        <a:bodyPr/>
        <a:lstStyle/>
        <a:p>
          <a:endParaRPr lang="en-US"/>
        </a:p>
      </dgm:t>
    </dgm:pt>
    <dgm:pt modelId="{B0FDCCD2-EBB4-4875-8207-B3CAE64A44BC}" type="pres">
      <dgm:prSet presAssocID="{2FE5D16D-C334-4F92-892B-BCFFBF4E7ACE}" presName="Accent2" presStyleCnt="0"/>
      <dgm:spPr/>
    </dgm:pt>
    <dgm:pt modelId="{E1387A40-926C-474B-96AF-E07751B41098}" type="pres">
      <dgm:prSet presAssocID="{2FE5D16D-C334-4F92-892B-BCFFBF4E7ACE}" presName="Accent" presStyleLbl="node1" presStyleIdx="1" presStyleCnt="3"/>
      <dgm:spPr>
        <a:solidFill>
          <a:srgbClr val="6C206B"/>
        </a:solidFill>
      </dgm:spPr>
    </dgm:pt>
    <dgm:pt modelId="{E7B46F0E-35FA-41EF-8CBC-8C2D0770A136}" type="pres">
      <dgm:prSet presAssocID="{2FE5D16D-C334-4F92-892B-BCFFBF4E7ACE}" presName="Parent2" presStyleLbl="revTx" presStyleIdx="1" presStyleCnt="3">
        <dgm:presLayoutVars>
          <dgm:chMax val="1"/>
          <dgm:chPref val="1"/>
          <dgm:bulletEnabled val="1"/>
        </dgm:presLayoutVars>
      </dgm:prSet>
      <dgm:spPr/>
      <dgm:t>
        <a:bodyPr/>
        <a:lstStyle/>
        <a:p>
          <a:endParaRPr lang="en-US"/>
        </a:p>
      </dgm:t>
    </dgm:pt>
    <dgm:pt modelId="{11CB4B61-D87E-46E2-9E85-F9D1BDC294AD}" type="pres">
      <dgm:prSet presAssocID="{0BF87E04-7B95-49A3-8A62-F6AAAE5E5489}" presName="Accent3" presStyleCnt="0"/>
      <dgm:spPr/>
    </dgm:pt>
    <dgm:pt modelId="{1A9C07C9-860E-4D4D-89C5-E97EBC811D5A}" type="pres">
      <dgm:prSet presAssocID="{0BF87E04-7B95-49A3-8A62-F6AAAE5E5489}" presName="Accent" presStyleLbl="node1" presStyleIdx="2" presStyleCnt="3"/>
      <dgm:spPr>
        <a:solidFill>
          <a:schemeClr val="bg2"/>
        </a:solidFill>
      </dgm:spPr>
    </dgm:pt>
    <dgm:pt modelId="{F03DF482-4747-42A4-91D1-EBE8719B9D9F}" type="pres">
      <dgm:prSet presAssocID="{0BF87E04-7B95-49A3-8A62-F6AAAE5E5489}" presName="Parent3" presStyleLbl="revTx" presStyleIdx="2" presStyleCnt="3">
        <dgm:presLayoutVars>
          <dgm:chMax val="1"/>
          <dgm:chPref val="1"/>
          <dgm:bulletEnabled val="1"/>
        </dgm:presLayoutVars>
      </dgm:prSet>
      <dgm:spPr/>
      <dgm:t>
        <a:bodyPr/>
        <a:lstStyle/>
        <a:p>
          <a:endParaRPr lang="en-US"/>
        </a:p>
      </dgm:t>
    </dgm:pt>
  </dgm:ptLst>
  <dgm:cxnLst>
    <dgm:cxn modelId="{84E1090E-FA72-4C2D-80D1-DD3FFF79F5A8}" type="presOf" srcId="{2FE5D16D-C334-4F92-892B-BCFFBF4E7ACE}" destId="{E7B46F0E-35FA-41EF-8CBC-8C2D0770A136}" srcOrd="0" destOrd="0" presId="urn:microsoft.com/office/officeart/2009/layout/CircleArrowProcess"/>
    <dgm:cxn modelId="{AB2DDCB2-F25C-49DC-A4DB-F6EDB6988649}" type="presOf" srcId="{16027641-1D56-4EEE-B1DE-5BEF5CF035B3}" destId="{E95BAE54-793D-4B89-AFF7-849ADFCCC700}" srcOrd="0" destOrd="0" presId="urn:microsoft.com/office/officeart/2009/layout/CircleArrowProcess"/>
    <dgm:cxn modelId="{D8F2CECD-62B8-43B3-A9BF-16E79D0A5258}" srcId="{33B87BB6-79E0-472D-AF32-20504245FF99}" destId="{2FE5D16D-C334-4F92-892B-BCFFBF4E7ACE}" srcOrd="1" destOrd="0" parTransId="{1E059391-6D4D-42A4-AEAB-2BEE892A37CA}" sibTransId="{AB02EF0B-D0EF-4F34-80F1-1E16C3D49366}"/>
    <dgm:cxn modelId="{F297D616-1C84-4572-B645-C65C9F93418C}" type="presOf" srcId="{33B87BB6-79E0-472D-AF32-20504245FF99}" destId="{DFFDC9E7-2D62-48F7-9733-613BF3C4617E}" srcOrd="0" destOrd="0" presId="urn:microsoft.com/office/officeart/2009/layout/CircleArrowProcess"/>
    <dgm:cxn modelId="{C3965EE6-BB1E-4D69-A116-E6EBDCBD9B6A}" srcId="{33B87BB6-79E0-472D-AF32-20504245FF99}" destId="{16027641-1D56-4EEE-B1DE-5BEF5CF035B3}" srcOrd="0" destOrd="0" parTransId="{079B753B-7A18-43B6-838B-CBD02E3C54A3}" sibTransId="{AAEB860C-B874-4D78-B30C-CF9919EFB2C4}"/>
    <dgm:cxn modelId="{D4F05E3E-D86A-43F6-924B-10962F1B6163}" type="presOf" srcId="{0BF87E04-7B95-49A3-8A62-F6AAAE5E5489}" destId="{F03DF482-4747-42A4-91D1-EBE8719B9D9F}" srcOrd="0" destOrd="0" presId="urn:microsoft.com/office/officeart/2009/layout/CircleArrowProcess"/>
    <dgm:cxn modelId="{B0ADC099-988F-4E63-9E6A-25D741CDF986}" srcId="{33B87BB6-79E0-472D-AF32-20504245FF99}" destId="{0BF87E04-7B95-49A3-8A62-F6AAAE5E5489}" srcOrd="2" destOrd="0" parTransId="{4B8990C3-0CEB-4882-9AE7-CD6516555E5A}" sibTransId="{1F117843-AE26-427C-AEC1-8225BC23F18A}"/>
    <dgm:cxn modelId="{CA03E1BD-89CF-419F-A378-ED04AD1A2432}" type="presParOf" srcId="{DFFDC9E7-2D62-48F7-9733-613BF3C4617E}" destId="{3A6BDF18-FC30-4EA1-B3CF-B3AF1A0444F8}" srcOrd="0" destOrd="0" presId="urn:microsoft.com/office/officeart/2009/layout/CircleArrowProcess"/>
    <dgm:cxn modelId="{6162843E-F448-41D3-AEB7-B10025D62558}" type="presParOf" srcId="{3A6BDF18-FC30-4EA1-B3CF-B3AF1A0444F8}" destId="{2010142F-9E7D-4EED-ACA8-5C4B91B9B6CB}" srcOrd="0" destOrd="0" presId="urn:microsoft.com/office/officeart/2009/layout/CircleArrowProcess"/>
    <dgm:cxn modelId="{A4CBD146-E5C9-47F4-BC1A-5C2CB8F883BF}" type="presParOf" srcId="{DFFDC9E7-2D62-48F7-9733-613BF3C4617E}" destId="{E95BAE54-793D-4B89-AFF7-849ADFCCC700}" srcOrd="1" destOrd="0" presId="urn:microsoft.com/office/officeart/2009/layout/CircleArrowProcess"/>
    <dgm:cxn modelId="{946F8D23-9C21-450B-8828-652CB0DA4450}" type="presParOf" srcId="{DFFDC9E7-2D62-48F7-9733-613BF3C4617E}" destId="{B0FDCCD2-EBB4-4875-8207-B3CAE64A44BC}" srcOrd="2" destOrd="0" presId="urn:microsoft.com/office/officeart/2009/layout/CircleArrowProcess"/>
    <dgm:cxn modelId="{CF36AEA4-D544-45AB-A172-CA2D14F421F1}" type="presParOf" srcId="{B0FDCCD2-EBB4-4875-8207-B3CAE64A44BC}" destId="{E1387A40-926C-474B-96AF-E07751B41098}" srcOrd="0" destOrd="0" presId="urn:microsoft.com/office/officeart/2009/layout/CircleArrowProcess"/>
    <dgm:cxn modelId="{8E022F43-449F-4BB7-8202-C7CC605403D0}" type="presParOf" srcId="{DFFDC9E7-2D62-48F7-9733-613BF3C4617E}" destId="{E7B46F0E-35FA-41EF-8CBC-8C2D0770A136}" srcOrd="3" destOrd="0" presId="urn:microsoft.com/office/officeart/2009/layout/CircleArrowProcess"/>
    <dgm:cxn modelId="{BE944DE1-4619-4AD9-ADDF-1F607872B410}" type="presParOf" srcId="{DFFDC9E7-2D62-48F7-9733-613BF3C4617E}" destId="{11CB4B61-D87E-46E2-9E85-F9D1BDC294AD}" srcOrd="4" destOrd="0" presId="urn:microsoft.com/office/officeart/2009/layout/CircleArrowProcess"/>
    <dgm:cxn modelId="{AEF9778C-A941-4435-A06B-6A8F1979C0B2}" type="presParOf" srcId="{11CB4B61-D87E-46E2-9E85-F9D1BDC294AD}" destId="{1A9C07C9-860E-4D4D-89C5-E97EBC811D5A}" srcOrd="0" destOrd="0" presId="urn:microsoft.com/office/officeart/2009/layout/CircleArrowProcess"/>
    <dgm:cxn modelId="{32E1FDCE-549F-4B01-95E1-E50BB8A9857C}" type="presParOf" srcId="{DFFDC9E7-2D62-48F7-9733-613BF3C4617E}" destId="{F03DF482-4747-42A4-91D1-EBE8719B9D9F}"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4ED5A8F-7C7F-4E32-9754-3199F8582538}" type="datetimeFigureOut">
              <a:rPr lang="en-US" smtClean="0"/>
              <a:pPr/>
              <a:t>10/26/2016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883E70D-D647-4CC3-BEC9-8B72F1AF4635}" type="slidenum">
              <a:rPr lang="en-US" smtClean="0"/>
              <a:pPr/>
              <a:t>‹#›</a:t>
            </a:fld>
            <a:endParaRPr lang="en-US"/>
          </a:p>
        </p:txBody>
      </p:sp>
    </p:spTree>
    <p:extLst>
      <p:ext uri="{BB962C8B-B14F-4D97-AF65-F5344CB8AC3E}">
        <p14:creationId xmlns:p14="http://schemas.microsoft.com/office/powerpoint/2010/main" val="63576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dirty="0" smtClean="0"/>
              <a:t>Karen to open, welcome, set context</a:t>
            </a:r>
            <a:endParaRPr lang="en-US" dirty="0"/>
          </a:p>
        </p:txBody>
      </p:sp>
      <p:sp>
        <p:nvSpPr>
          <p:cNvPr id="4" name="Slide Number Placeholder 3"/>
          <p:cNvSpPr>
            <a:spLocks noGrp="1"/>
          </p:cNvSpPr>
          <p:nvPr>
            <p:ph type="sldNum" sz="quarter" idx="10"/>
          </p:nvPr>
        </p:nvSpPr>
        <p:spPr/>
        <p:txBody>
          <a:bodyPr/>
          <a:lstStyle/>
          <a:p>
            <a:fld id="{EBD91E54-B9DC-4443-A491-4B721295A41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742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Mei-Yen </a:t>
            </a:r>
          </a:p>
          <a:p>
            <a:r>
              <a:rPr lang="en-US" dirty="0" smtClean="0"/>
              <a:t>This spring we facilitated </a:t>
            </a:r>
            <a:r>
              <a:rPr lang="en-US" baseline="0" dirty="0" smtClean="0"/>
              <a:t>Kotter Change Essentials (change leadership) trainings with 15 </a:t>
            </a:r>
            <a:r>
              <a:rPr lang="en-US" baseline="0" dirty="0" err="1" smtClean="0"/>
              <a:t>iPASS</a:t>
            </a:r>
            <a:r>
              <a:rPr lang="en-US" baseline="0" dirty="0" smtClean="0"/>
              <a:t> institutions.  As these institutions were engaging with the planning work and preparing to launch their revised system, these are some of the critical elements that institutions identified as being crucial for their success:</a:t>
            </a:r>
          </a:p>
          <a:p>
            <a:endParaRPr lang="en-US" baseline="0" dirty="0" smtClean="0"/>
          </a:p>
          <a:p>
            <a:r>
              <a:rPr lang="en-US" baseline="0" dirty="0" smtClean="0"/>
              <a:t>Importance of Communication &amp; Engagement and Leadership &amp; Vision</a:t>
            </a:r>
          </a:p>
          <a:p>
            <a:pPr marL="169838" indent="-169838">
              <a:buFontTx/>
              <a:buChar char="-"/>
            </a:pPr>
            <a:r>
              <a:rPr lang="en-US" baseline="0" dirty="0" smtClean="0"/>
              <a:t>challenge of communicating messages broadly and across different stakeholder groups  </a:t>
            </a:r>
          </a:p>
          <a:p>
            <a:pPr marL="169838" indent="-169838">
              <a:buFontTx/>
              <a:buChar char="-"/>
            </a:pPr>
            <a:r>
              <a:rPr lang="en-US" baseline="0" dirty="0" smtClean="0"/>
              <a:t>Importance of clear, broad, and transparent communication for transformative institutional change.  In particular, the need for a clear vision.  I often heard institutions questioning….</a:t>
            </a:r>
          </a:p>
          <a:p>
            <a:endParaRPr lang="en-US" baseline="0" dirty="0" smtClean="0"/>
          </a:p>
          <a:p>
            <a:pPr lvl="0"/>
            <a:r>
              <a:rPr lang="en-US" dirty="0"/>
              <a:t>How do we co-construct and communicate a shared vision of this transformation broadly?</a:t>
            </a:r>
          </a:p>
          <a:p>
            <a:pPr lvl="0"/>
            <a:r>
              <a:rPr lang="en-US" dirty="0"/>
              <a:t>How can we connect the purpose of </a:t>
            </a:r>
            <a:r>
              <a:rPr lang="en-US" dirty="0" err="1"/>
              <a:t>iPASS</a:t>
            </a:r>
            <a:r>
              <a:rPr lang="en-US" dirty="0"/>
              <a:t> to the larger institutional mission and student success agenda so that everyone is on the same page about the purpose and benefit?</a:t>
            </a:r>
          </a:p>
          <a:p>
            <a:pPr lvl="0"/>
            <a:r>
              <a:rPr lang="en-US" dirty="0"/>
              <a:t>How can we get above the “noise” and multitude of informative emails that staff and faculty receive?</a:t>
            </a:r>
          </a:p>
          <a:p>
            <a:pPr lvl="0"/>
            <a:r>
              <a:rPr lang="en-US" dirty="0"/>
              <a:t>Who needs to be at the table in order to ensure that the message and method of communication accounts for diverse stakeholders</a:t>
            </a:r>
            <a:r>
              <a:rPr lang="en-US" dirty="0" smtClean="0"/>
              <a:t>?</a:t>
            </a:r>
          </a:p>
          <a:p>
            <a:pPr lvl="0"/>
            <a:endParaRPr lang="en-US" dirty="0" smtClean="0"/>
          </a:p>
          <a:p>
            <a:pPr lvl="0"/>
            <a:r>
              <a:rPr lang="en-US" dirty="0" smtClean="0"/>
              <a:t>Pause</a:t>
            </a:r>
            <a:r>
              <a:rPr lang="en-US" baseline="0" dirty="0" smtClean="0"/>
              <a:t> for questions about what is integrated advising and student supports before transitioning to Karen to do a deeper dive into the alignment of integrated advising and guided pathways…</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t>10</a:t>
            </a:fld>
            <a:endParaRPr lang="en-US"/>
          </a:p>
        </p:txBody>
      </p:sp>
    </p:spTree>
    <p:extLst>
      <p:ext uri="{BB962C8B-B14F-4D97-AF65-F5344CB8AC3E}">
        <p14:creationId xmlns:p14="http://schemas.microsoft.com/office/powerpoint/2010/main" val="37944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Mei-Yen </a:t>
            </a:r>
          </a:p>
          <a:p>
            <a:r>
              <a:rPr lang="en-US" dirty="0" smtClean="0"/>
              <a:t>Early</a:t>
            </a:r>
            <a:r>
              <a:rPr lang="en-US" baseline="0" dirty="0" smtClean="0"/>
              <a:t> </a:t>
            </a:r>
            <a:r>
              <a:rPr lang="en-US" dirty="0" smtClean="0"/>
              <a:t>assessment of readiness emerged from the key elements and challenges that</a:t>
            </a:r>
            <a:r>
              <a:rPr lang="en-US" baseline="0" dirty="0" smtClean="0"/>
              <a:t> we have identified from institutions pursuing integrated advising and student supports.</a:t>
            </a:r>
          </a:p>
          <a:p>
            <a:endParaRPr lang="en-US" baseline="0" dirty="0" smtClean="0"/>
          </a:p>
          <a:p>
            <a:r>
              <a:rPr lang="en-US" baseline="0" dirty="0" smtClean="0"/>
              <a:t>Let’s look a little closer at the readiness assessment you completed as pre-work…</a:t>
            </a:r>
          </a:p>
          <a:p>
            <a:r>
              <a:rPr lang="en-US" baseline="0" dirty="0" smtClean="0"/>
              <a:t>Walk through main components (change leadership, advising and student support alignment, technology, data collection, and institutionalization of change)</a:t>
            </a:r>
          </a:p>
          <a:p>
            <a:r>
              <a:rPr lang="en-US" baseline="0" dirty="0" smtClean="0"/>
              <a:t>Ask for show of hand as to which component was least prepared</a:t>
            </a:r>
          </a:p>
          <a:p>
            <a:r>
              <a:rPr lang="en-US" baseline="0" dirty="0" smtClean="0"/>
              <a:t>Close with comment about how they are likely already seeing alignment of readiness principles between Pathways and integrated advising and student supports (mention example)</a:t>
            </a:r>
          </a:p>
          <a:p>
            <a:r>
              <a:rPr lang="en-US" baseline="0" dirty="0" smtClean="0"/>
              <a:t>Transition to Karen to go into more depth about the alignment of the principles…</a:t>
            </a:r>
          </a:p>
          <a:p>
            <a:endParaRPr lang="en-US" baseline="0" dirty="0" smtClean="0"/>
          </a:p>
          <a:p>
            <a:pPr>
              <a:spcAft>
                <a:spcPts val="2400"/>
              </a:spcAft>
            </a:pPr>
            <a:r>
              <a:rPr lang="en-US" sz="1200" b="1" dirty="0" smtClean="0"/>
              <a:t>Change Leadership </a:t>
            </a:r>
            <a:r>
              <a:rPr lang="en-US" sz="1200" dirty="0" smtClean="0">
                <a:solidFill>
                  <a:srgbClr val="455560"/>
                </a:solidFill>
              </a:rPr>
              <a:t>(communication, structure, vision)</a:t>
            </a:r>
            <a:endParaRPr lang="en-US" sz="1200" dirty="0" smtClean="0"/>
          </a:p>
          <a:p>
            <a:pPr>
              <a:spcAft>
                <a:spcPts val="2400"/>
              </a:spcAft>
            </a:pPr>
            <a:r>
              <a:rPr lang="en-US" sz="1200" b="1" dirty="0" smtClean="0"/>
              <a:t>Advising &amp; Student Supports Alignment </a:t>
            </a:r>
            <a:r>
              <a:rPr lang="en-US" sz="1200" dirty="0" smtClean="0">
                <a:solidFill>
                  <a:srgbClr val="455560"/>
                </a:solidFill>
              </a:rPr>
              <a:t>(approach to advising, integration of student supports, technology use)</a:t>
            </a:r>
          </a:p>
          <a:p>
            <a:pPr>
              <a:spcAft>
                <a:spcPts val="2400"/>
              </a:spcAft>
            </a:pPr>
            <a:r>
              <a:rPr lang="en-US" sz="1200" b="1" dirty="0" smtClean="0"/>
              <a:t>Technology</a:t>
            </a:r>
            <a:r>
              <a:rPr lang="en-US" sz="1200" dirty="0" smtClean="0"/>
              <a:t> </a:t>
            </a:r>
            <a:r>
              <a:rPr lang="en-US" sz="1200" dirty="0" smtClean="0">
                <a:solidFill>
                  <a:srgbClr val="455560"/>
                </a:solidFill>
              </a:rPr>
              <a:t>(IT System Capacity, IT Adoption, IT Compatibility)</a:t>
            </a:r>
          </a:p>
          <a:p>
            <a:pPr>
              <a:spcAft>
                <a:spcPts val="2400"/>
              </a:spcAft>
            </a:pPr>
            <a:r>
              <a:rPr lang="en-US" sz="1200" b="1" dirty="0" smtClean="0"/>
              <a:t>Data Collection, Analysis, and Reporting </a:t>
            </a:r>
            <a:r>
              <a:rPr lang="en-US" sz="1200" dirty="0" smtClean="0">
                <a:solidFill>
                  <a:srgbClr val="455560"/>
                </a:solidFill>
              </a:rPr>
              <a:t>(Data Collection Capacity, Data Analysis and Reporting, Culture of Data Use)</a:t>
            </a:r>
          </a:p>
          <a:p>
            <a:pPr>
              <a:spcAft>
                <a:spcPts val="2400"/>
              </a:spcAft>
            </a:pPr>
            <a:r>
              <a:rPr lang="en-US" sz="1200" b="1" dirty="0" smtClean="0"/>
              <a:t>Institutionalization of Change </a:t>
            </a:r>
            <a:r>
              <a:rPr lang="en-US" sz="1200" dirty="0" smtClean="0">
                <a:solidFill>
                  <a:srgbClr val="455560"/>
                </a:solidFill>
              </a:rPr>
              <a:t>(Behaviors and Attitudes, Planning and Strategy, Ongoing Resources and Support)</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t>11</a:t>
            </a:fld>
            <a:endParaRPr lang="en-US"/>
          </a:p>
        </p:txBody>
      </p:sp>
    </p:spTree>
    <p:extLst>
      <p:ext uri="{BB962C8B-B14F-4D97-AF65-F5344CB8AC3E}">
        <p14:creationId xmlns:p14="http://schemas.microsoft.com/office/powerpoint/2010/main" val="223361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pPr defTabSz="924916">
              <a:defRPr/>
            </a:pPr>
            <a:r>
              <a:rPr lang="en-US" dirty="0" smtClean="0"/>
              <a:t>Karen</a:t>
            </a:r>
          </a:p>
          <a:p>
            <a:pPr defTabSz="924916">
              <a:defRPr/>
            </a:pPr>
            <a:endParaRPr lang="en-US" dirty="0" smtClean="0"/>
          </a:p>
          <a:p>
            <a:pPr defTabSz="924916">
              <a:defRPr/>
            </a:pPr>
            <a:r>
              <a:rPr lang="en-US" dirty="0" smtClean="0"/>
              <a:t>Both </a:t>
            </a:r>
            <a:r>
              <a:rPr lang="en-US" dirty="0"/>
              <a:t>are redesign approaches focusing on the entire student experience</a:t>
            </a:r>
          </a:p>
          <a:p>
            <a:pPr defTabSz="924916">
              <a:defRPr/>
            </a:pPr>
            <a:r>
              <a:rPr lang="en-US" dirty="0"/>
              <a:t>After clarifying program maps, it takes a lot of internal management to make systems intuitive and build out the connective power of the pathway.  Requires unifying technologies and initiatives.</a:t>
            </a:r>
          </a:p>
          <a:p>
            <a:pPr defTabSz="924916">
              <a:defRPr/>
            </a:pPr>
            <a:r>
              <a:rPr lang="en-US" dirty="0"/>
              <a:t>Focused on student education and career goals </a:t>
            </a:r>
            <a:endParaRPr lang="en-US" dirty="0">
              <a:solidFill>
                <a:srgbClr val="00539B"/>
              </a:solidFill>
            </a:endParaRPr>
          </a:p>
          <a:p>
            <a:pPr defTabSz="924916">
              <a:defRPr/>
            </a:pPr>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2504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pPr defTabSz="924916">
              <a:defRPr/>
            </a:pPr>
            <a:r>
              <a:rPr lang="en-US" baseline="0" dirty="0" smtClean="0"/>
              <a:t>Karen</a:t>
            </a:r>
          </a:p>
          <a:p>
            <a:pPr defTabSz="924916">
              <a:defRPr/>
            </a:pPr>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1008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pPr defTabSz="924916">
              <a:defRPr/>
            </a:pPr>
            <a:r>
              <a:rPr lang="en-US" baseline="0" dirty="0" smtClean="0"/>
              <a:t>Karen</a:t>
            </a:r>
          </a:p>
          <a:p>
            <a:pPr defTabSz="924916">
              <a:defRPr/>
            </a:pPr>
            <a:endParaRPr lang="en-US" baseline="0" dirty="0" smtClean="0"/>
          </a:p>
          <a:p>
            <a:pPr lvl="0"/>
            <a:r>
              <a:rPr lang="en-US" sz="1200" b="1" kern="1200" dirty="0" smtClean="0">
                <a:solidFill>
                  <a:schemeClr val="tx1"/>
                </a:solidFill>
                <a:effectLst/>
                <a:latin typeface="+mn-lt"/>
                <a:ea typeface="+mn-ea"/>
                <a:cs typeface="+mn-cs"/>
              </a:rPr>
              <a:t>Clarify the path means, </a:t>
            </a:r>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iPASS</a:t>
            </a:r>
            <a:r>
              <a:rPr lang="en-US" sz="1200" kern="1200" dirty="0" smtClean="0">
                <a:solidFill>
                  <a:schemeClr val="tx1"/>
                </a:solidFill>
                <a:effectLst/>
                <a:latin typeface="+mn-lt"/>
                <a:ea typeface="+mn-ea"/>
                <a:cs typeface="+mn-cs"/>
              </a:rPr>
              <a:t>, building strong degree plans and transfer maps to answer the question “What will I need to take?”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baseline="0" dirty="0" smtClean="0"/>
              <a:t>Montgomery County is implementing financial and career planning in their </a:t>
            </a:r>
            <a:r>
              <a:rPr lang="en-US" baseline="0" dirty="0" err="1" smtClean="0"/>
              <a:t>iPASS</a:t>
            </a:r>
            <a:r>
              <a:rPr lang="en-US" baseline="0" dirty="0" smtClean="0"/>
              <a:t> work in order to move to the eventual goal of all students having a career, financial, and academic plan—this work requires that paths are clarified and well-defined.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Helping students get on a path, </a:t>
            </a:r>
            <a:r>
              <a:rPr lang="en-US" sz="1200" kern="1200" dirty="0" smtClean="0">
                <a:solidFill>
                  <a:schemeClr val="tx1"/>
                </a:solidFill>
                <a:effectLst/>
                <a:latin typeface="+mn-lt"/>
                <a:ea typeface="+mn-ea"/>
                <a:cs typeface="+mn-cs"/>
              </a:rPr>
              <a:t>means for </a:t>
            </a:r>
            <a:r>
              <a:rPr lang="en-US" sz="1200" kern="1200" dirty="0" err="1" smtClean="0">
                <a:solidFill>
                  <a:schemeClr val="tx1"/>
                </a:solidFill>
                <a:effectLst/>
                <a:latin typeface="+mn-lt"/>
                <a:ea typeface="+mn-ea"/>
                <a:cs typeface="+mn-cs"/>
              </a:rPr>
              <a:t>iPASS</a:t>
            </a:r>
            <a:r>
              <a:rPr lang="en-US" sz="1200" kern="1200" dirty="0" smtClean="0">
                <a:solidFill>
                  <a:schemeClr val="tx1"/>
                </a:solidFill>
                <a:effectLst/>
                <a:latin typeface="+mn-lt"/>
                <a:ea typeface="+mn-ea"/>
                <a:cs typeface="+mn-cs"/>
              </a:rPr>
              <a:t>, redesigning coaching and advising and using technology to support the development of a stronger analytics culture for real-time diagnosis to answer the questions: “What if I want to change programs?” and “What if I get in trouble?”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a:t>
            </a:r>
            <a:r>
              <a:rPr lang="en-US" baseline="0" dirty="0" smtClean="0"/>
              <a:t>Northeast Wisconsin Technical College is developing an integrated advising model between faculty mentors and academic advisors that will use academic planning, early alert and new intake survey/predictive analytics works to enhance advising and help make connections with students more engaging and informed.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Keeping students on a path, </a:t>
            </a:r>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iPASS</a:t>
            </a:r>
            <a:r>
              <a:rPr lang="en-US" sz="1200" kern="1200" dirty="0" smtClean="0">
                <a:solidFill>
                  <a:schemeClr val="tx1"/>
                </a:solidFill>
                <a:effectLst/>
                <a:latin typeface="+mn-lt"/>
                <a:ea typeface="+mn-ea"/>
                <a:cs typeface="+mn-cs"/>
              </a:rPr>
              <a:t> means, designing early alert and progress mapping, degree audits that are student facing, and continued coaching to answer student questions like: “Am I on track to graduate?”  </a:t>
            </a:r>
          </a:p>
          <a:p>
            <a:pPr lvl="0"/>
            <a:r>
              <a:rPr lang="en-US" sz="1200" u="sng"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Community College of Philadelphia is enhancing their utilization of </a:t>
            </a:r>
            <a:r>
              <a:rPr lang="en-US" sz="1200" kern="1200" dirty="0" err="1" smtClean="0">
                <a:solidFill>
                  <a:schemeClr val="tx1"/>
                </a:solidFill>
                <a:effectLst/>
                <a:latin typeface="+mn-lt"/>
                <a:ea typeface="+mn-ea"/>
                <a:cs typeface="+mn-cs"/>
              </a:rPr>
              <a:t>DegreeWorks</a:t>
            </a:r>
            <a:r>
              <a:rPr lang="en-US" sz="1200" kern="1200" baseline="0" dirty="0" smtClean="0">
                <a:solidFill>
                  <a:schemeClr val="tx1"/>
                </a:solidFill>
                <a:effectLst/>
                <a:latin typeface="+mn-lt"/>
                <a:ea typeface="+mn-ea"/>
                <a:cs typeface="+mn-cs"/>
              </a:rPr>
              <a:t> audit to support their Guided Pathways work and utilizing early alert communication tools for advisors, support staff, students, and faculty to promote a more case management approach to communication and connecting students to supports.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Ensuring Learning, </a:t>
            </a:r>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iPASS</a:t>
            </a:r>
            <a:r>
              <a:rPr lang="en-US" sz="1200" kern="1200" dirty="0" smtClean="0">
                <a:solidFill>
                  <a:schemeClr val="tx1"/>
                </a:solidFill>
                <a:effectLst/>
                <a:latin typeface="+mn-lt"/>
                <a:ea typeface="+mn-ea"/>
                <a:cs typeface="+mn-cs"/>
              </a:rPr>
              <a:t> means, ensuring that academic supports like tutoring are designed to support program outcomes and to answer student questions about the knowledge they are gaining that leads to employment or transfer. </a:t>
            </a:r>
          </a:p>
          <a:p>
            <a:pPr lvl="0"/>
            <a:r>
              <a:rPr lang="en-US" sz="1200" i="0" u="sng"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Enhancing</a:t>
            </a:r>
            <a:r>
              <a:rPr lang="en-US" sz="1200" kern="1200" baseline="0" dirty="0" smtClean="0">
                <a:solidFill>
                  <a:schemeClr val="tx1"/>
                </a:solidFill>
                <a:effectLst/>
                <a:latin typeface="+mn-lt"/>
                <a:ea typeface="+mn-ea"/>
                <a:cs typeface="+mn-cs"/>
              </a:rPr>
              <a:t> the advising relationship to move from prescriptive advising to developmental advising (or advising as teaching).  Several institutions in the Randomized Control Trial sub-group of </a:t>
            </a:r>
            <a:r>
              <a:rPr lang="en-US" sz="1200" kern="1200" baseline="0" dirty="0" err="1" smtClean="0">
                <a:solidFill>
                  <a:schemeClr val="tx1"/>
                </a:solidFill>
                <a:effectLst/>
                <a:latin typeface="+mn-lt"/>
                <a:ea typeface="+mn-ea"/>
                <a:cs typeface="+mn-cs"/>
              </a:rPr>
              <a:t>iPASS</a:t>
            </a:r>
            <a:r>
              <a:rPr lang="en-US" sz="1200" kern="1200" baseline="0" dirty="0" smtClean="0">
                <a:solidFill>
                  <a:schemeClr val="tx1"/>
                </a:solidFill>
                <a:effectLst/>
                <a:latin typeface="+mn-lt"/>
                <a:ea typeface="+mn-ea"/>
                <a:cs typeface="+mn-cs"/>
              </a:rPr>
              <a:t> grantees are looking at how to develop guiding questions for advisors that address cognitive development (e.g., help students make meaning of their courses in relation to their degree and career plan and to think about how their current courses prepare them for their careers).</a:t>
            </a:r>
            <a:endParaRPr lang="en-US" sz="1200" kern="1200" dirty="0" smtClean="0">
              <a:solidFill>
                <a:schemeClr val="tx1"/>
              </a:solidFill>
              <a:effectLst/>
              <a:latin typeface="+mn-lt"/>
              <a:ea typeface="+mn-ea"/>
              <a:cs typeface="+mn-cs"/>
            </a:endParaRPr>
          </a:p>
          <a:p>
            <a:pPr defTabSz="924916">
              <a:defRPr/>
            </a:pPr>
            <a:endParaRPr lang="en-US" baseline="0" dirty="0" smtClean="0"/>
          </a:p>
          <a:p>
            <a:pPr defTabSz="924916">
              <a:defRPr/>
            </a:pPr>
            <a:endParaRPr lang="en-US" baseline="0" dirty="0" smtClean="0"/>
          </a:p>
          <a:p>
            <a:pPr defTabSz="924916">
              <a:defRPr/>
            </a:pPr>
            <a:r>
              <a:rPr lang="en-US" baseline="0" dirty="0" smtClean="0"/>
              <a:t>Guided Pathways = white puzzle pieces</a:t>
            </a:r>
          </a:p>
          <a:p>
            <a:pPr defTabSz="924916">
              <a:defRPr/>
            </a:pPr>
            <a:r>
              <a:rPr lang="en-US" baseline="0" dirty="0" smtClean="0"/>
              <a:t>Integrated Advising and Student Supports= yellow</a:t>
            </a:r>
          </a:p>
          <a:p>
            <a:pPr defTabSz="924916">
              <a:defRPr/>
            </a:pPr>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6385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dirty="0" smtClean="0"/>
              <a:t>Karen</a:t>
            </a:r>
          </a:p>
          <a:p>
            <a:endParaRPr lang="en-US" dirty="0" smtClean="0"/>
          </a:p>
          <a:p>
            <a:r>
              <a:rPr lang="en-US" dirty="0" smtClean="0"/>
              <a:t>Summary—another </a:t>
            </a:r>
            <a:r>
              <a:rPr lang="en-US" dirty="0"/>
              <a:t>way to summarize what we showed you</a:t>
            </a:r>
          </a:p>
          <a:p>
            <a:endParaRPr lang="en-US" dirty="0"/>
          </a:p>
          <a:p>
            <a:r>
              <a:rPr lang="en-US" dirty="0"/>
              <a:t>Key is that this is about change leadership…transition to transformative change framework</a:t>
            </a:r>
            <a:endParaRPr lang="en-US" sz="1600" dirty="0"/>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25890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pPr defTabSz="924916">
              <a:defRPr/>
            </a:pPr>
            <a:r>
              <a:rPr lang="en-US" baseline="0" dirty="0" smtClean="0"/>
              <a:t>Karen</a:t>
            </a:r>
          </a:p>
          <a:p>
            <a:pPr defTabSz="924916">
              <a:defRPr/>
            </a:pPr>
            <a:endParaRPr lang="en-US" baseline="0" dirty="0" smtClean="0"/>
          </a:p>
          <a:p>
            <a:pPr defTabSz="924916">
              <a:defRPr/>
            </a:pPr>
            <a:r>
              <a:rPr lang="en-US" baseline="0" dirty="0" smtClean="0"/>
              <a:t>This is hard work—we’ve worked with many colleges and even those on the leading edge are not actually doing Guided Pathways and </a:t>
            </a:r>
            <a:r>
              <a:rPr lang="en-US" baseline="0" dirty="0" err="1" smtClean="0"/>
              <a:t>iPASS</a:t>
            </a:r>
            <a:r>
              <a:rPr lang="en-US" baseline="0" dirty="0" smtClean="0"/>
              <a:t> in the way the principles describe them.</a:t>
            </a:r>
          </a:p>
          <a:p>
            <a:endParaRPr lang="en-US" dirty="0" smtClean="0"/>
          </a:p>
          <a:p>
            <a:r>
              <a:rPr lang="en-US" dirty="0" smtClean="0"/>
              <a:t>Capacities</a:t>
            </a:r>
            <a:r>
              <a:rPr lang="en-US" baseline="0" dirty="0" smtClean="0"/>
              <a:t> needed to position an institution to do Guided Pathways and </a:t>
            </a:r>
            <a:r>
              <a:rPr lang="en-US" baseline="0" dirty="0" err="1" smtClean="0"/>
              <a:t>iPASS</a:t>
            </a:r>
            <a:r>
              <a:rPr lang="en-US" baseline="0" dirty="0" smtClean="0"/>
              <a:t> (transformative change)</a:t>
            </a:r>
          </a:p>
          <a:p>
            <a:endParaRPr lang="en-US" baseline="0" dirty="0" smtClean="0"/>
          </a:p>
          <a:p>
            <a:r>
              <a:rPr lang="en-US" baseline="0" dirty="0" smtClean="0"/>
              <a:t>Strength in seven capacities is key to </a:t>
            </a:r>
            <a:r>
              <a:rPr lang="en-US" baseline="0" dirty="0" err="1" smtClean="0"/>
              <a:t>iPASS</a:t>
            </a:r>
            <a:r>
              <a:rPr lang="en-US" baseline="0" dirty="0" smtClean="0"/>
              <a:t> and Guided Pathways success, particularly….(pick 2-3 to highlight)</a:t>
            </a:r>
          </a:p>
          <a:p>
            <a:endParaRPr lang="en-US" baseline="0" dirty="0" smtClean="0"/>
          </a:p>
          <a:p>
            <a:r>
              <a:rPr lang="en-US" baseline="0" dirty="0" smtClean="0"/>
              <a:t>Engagement &amp; Communication:  </a:t>
            </a:r>
            <a:r>
              <a:rPr lang="en-US" baseline="0" dirty="0" err="1" smtClean="0"/>
              <a:t>iPASS</a:t>
            </a:r>
            <a:r>
              <a:rPr lang="en-US" baseline="0" dirty="0" smtClean="0"/>
              <a:t> and Guided Pathways require broad engagement and buy-in from stakeholders across the institution.  As grantees of </a:t>
            </a:r>
            <a:r>
              <a:rPr lang="en-US" baseline="0" dirty="0" err="1" smtClean="0"/>
              <a:t>iPASS</a:t>
            </a:r>
            <a:r>
              <a:rPr lang="en-US" baseline="0" dirty="0" smtClean="0"/>
              <a:t>, you all know from your Kotter Change Leadership training that communicating to build urgency is critical for success.</a:t>
            </a:r>
          </a:p>
          <a:p>
            <a:endParaRPr lang="en-US" baseline="0" dirty="0" smtClean="0"/>
          </a:p>
          <a:p>
            <a:r>
              <a:rPr lang="en-US" baseline="0" dirty="0" smtClean="0"/>
              <a:t>Leadership &amp; Vision:  </a:t>
            </a:r>
            <a:r>
              <a:rPr lang="en-US" baseline="0" dirty="0" err="1" smtClean="0"/>
              <a:t>iPASS</a:t>
            </a:r>
            <a:r>
              <a:rPr lang="en-US" baseline="0" dirty="0" smtClean="0"/>
              <a:t> and Guided Pathways are transformative institutional change efforts and strong leadership (leadership that is cross-hierarchical and cross-functional) as well as having a vision that is aligned across all levels of the organization is crucial.</a:t>
            </a:r>
          </a:p>
          <a:p>
            <a:endParaRPr lang="en-US" baseline="0" dirty="0" smtClean="0"/>
          </a:p>
          <a:p>
            <a:r>
              <a:rPr lang="en-US" baseline="0" dirty="0" smtClean="0"/>
              <a:t>Teaching &amp; Learning:  Developing clear roadmaps requires difficult and intentional conversations within departments and clear expectations so that when students are creating their degree maps (a part of </a:t>
            </a:r>
            <a:r>
              <a:rPr lang="en-US" baseline="0" dirty="0" err="1" smtClean="0"/>
              <a:t>iPASS</a:t>
            </a:r>
            <a:r>
              <a:rPr lang="en-US" baseline="0" dirty="0" smtClean="0"/>
              <a:t>) the maps can be a powerful tool for students.</a:t>
            </a:r>
          </a:p>
          <a:p>
            <a:endParaRPr lang="en-US" baseline="0" dirty="0" smtClean="0"/>
          </a:p>
          <a:p>
            <a:r>
              <a:rPr lang="en-US" baseline="0" dirty="0" smtClean="0"/>
              <a:t>Data &amp; Technology:  Can you do Guided Pathways without </a:t>
            </a:r>
            <a:r>
              <a:rPr lang="en-US" baseline="0" dirty="0" err="1" smtClean="0"/>
              <a:t>iPASS</a:t>
            </a:r>
            <a:r>
              <a:rPr lang="en-US" baseline="0" dirty="0" smtClean="0"/>
              <a:t> or vice versa?  Both require strong data &amp; technology to be successful.</a:t>
            </a:r>
          </a:p>
          <a:p>
            <a:endParaRPr lang="en-US" baseline="0" dirty="0" smtClean="0"/>
          </a:p>
          <a:p>
            <a:r>
              <a:rPr lang="en-US" baseline="0" dirty="0" smtClean="0"/>
              <a:t>Equity:  This is one of the most crucial capacities for </a:t>
            </a:r>
            <a:r>
              <a:rPr lang="en-US" baseline="0" dirty="0" err="1" smtClean="0"/>
              <a:t>iPASS</a:t>
            </a:r>
            <a:r>
              <a:rPr lang="en-US" baseline="0" dirty="0" smtClean="0"/>
              <a:t> and Guided Pathways and it is mostly likely to be overlooked.  As we redesign the student experience, are we assuming a one-size fits all approach to a students’ progression through the pathway?  How are we incorporating equity-minded practices in the development of Guided Pathways and </a:t>
            </a:r>
            <a:r>
              <a:rPr lang="en-US" baseline="0" dirty="0" err="1" smtClean="0"/>
              <a:t>iPASS</a:t>
            </a:r>
            <a:r>
              <a:rPr lang="en-US" baseline="0" dirty="0" smtClean="0"/>
              <a:t>?  This is particularly illuminated with the increasing focus on predictive analytics in </a:t>
            </a:r>
            <a:r>
              <a:rPr lang="en-US" baseline="0" dirty="0" err="1" smtClean="0"/>
              <a:t>iPASS</a:t>
            </a:r>
            <a:r>
              <a:rPr lang="en-US" baseline="0" dirty="0" smtClean="0"/>
              <a:t>.</a:t>
            </a:r>
          </a:p>
          <a:p>
            <a:endParaRPr lang="en-US" baseline="0" dirty="0" smtClean="0"/>
          </a:p>
          <a:p>
            <a:r>
              <a:rPr lang="en-US" baseline="0" dirty="0" smtClean="0"/>
              <a:t>Strategy &amp; Planning:  Pursuing </a:t>
            </a:r>
            <a:r>
              <a:rPr lang="en-US" baseline="0" dirty="0" err="1" smtClean="0"/>
              <a:t>iPASS</a:t>
            </a:r>
            <a:r>
              <a:rPr lang="en-US" baseline="0" dirty="0" smtClean="0"/>
              <a:t> and Guided Pathways is a long-term process, cannot be completed in one academic year.  Strong institutional capacity in strategy &amp; planning will ensure the transformative change takes roots and has the desired impact.</a:t>
            </a:r>
          </a:p>
          <a:p>
            <a:endParaRPr lang="en-US" baseline="0" dirty="0" smtClean="0"/>
          </a:p>
          <a:p>
            <a:r>
              <a:rPr lang="en-US" baseline="0" dirty="0" smtClean="0"/>
              <a:t>Policies &amp; Practices:  As CCRC’s definition suggests, transformative change requires institutionalization of new policies and practices within the culture of the organization.  </a:t>
            </a:r>
            <a:r>
              <a:rPr lang="en-US" baseline="0" dirty="0" err="1" smtClean="0"/>
              <a:t>iPASS</a:t>
            </a:r>
            <a:r>
              <a:rPr lang="en-US" baseline="0" dirty="0" smtClean="0"/>
              <a:t> and Guided Pathways are more than boutique interventions but need new policies and practices for real adoption to take place.</a:t>
            </a:r>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9737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b="0" baseline="0" dirty="0" smtClean="0"/>
              <a:t>Karen</a:t>
            </a:r>
          </a:p>
          <a:p>
            <a:r>
              <a:rPr lang="en-US" baseline="0" dirty="0" smtClean="0"/>
              <a:t>To what extent are your efforts adhering to the principles and approach we discussed today?</a:t>
            </a:r>
          </a:p>
          <a:p>
            <a:r>
              <a:rPr lang="en-US" baseline="0" dirty="0" smtClean="0"/>
              <a:t>Emphasize that these are both long-term processes – not over one year or even one grant cycle</a:t>
            </a:r>
          </a:p>
          <a:p>
            <a:endParaRPr lang="en-US" baseline="0" dirty="0" smtClean="0"/>
          </a:p>
          <a:p>
            <a:endParaRPr lang="en-US" baseline="0" dirty="0" smtClean="0"/>
          </a:p>
          <a:p>
            <a:endParaRPr lang="en-US" baseline="0" dirty="0" smtClean="0"/>
          </a:p>
          <a:p>
            <a:r>
              <a:rPr lang="en-US" baseline="0" dirty="0" smtClean="0"/>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3980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Karen</a:t>
            </a:r>
            <a:r>
              <a:rPr lang="en-US" baseline="0" dirty="0" smtClean="0"/>
              <a:t> </a:t>
            </a:r>
          </a:p>
          <a:p>
            <a:endParaRPr lang="en-US" baseline="0" dirty="0" smtClean="0"/>
          </a:p>
          <a:p>
            <a:r>
              <a:rPr lang="en-US" baseline="0" dirty="0" smtClean="0"/>
              <a:t>5-10 minutes for individual reflection</a:t>
            </a:r>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82285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Karen</a:t>
            </a:r>
            <a:r>
              <a:rPr lang="en-US" baseline="0" dirty="0" smtClean="0"/>
              <a:t> </a:t>
            </a:r>
          </a:p>
          <a:p>
            <a:endParaRPr lang="en-US" baseline="0" dirty="0" smtClean="0"/>
          </a:p>
          <a:p>
            <a:r>
              <a:rPr lang="en-US" baseline="0" dirty="0" smtClean="0"/>
              <a:t>15 minutes for table discussions</a:t>
            </a:r>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424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pPr defTabSz="924916">
              <a:defRPr/>
            </a:pPr>
            <a:r>
              <a:rPr lang="en-US" baseline="0" dirty="0" smtClean="0"/>
              <a:t>Karen</a:t>
            </a:r>
          </a:p>
          <a:p>
            <a:pPr defTabSz="924916">
              <a:defRPr/>
            </a:pPr>
            <a:endParaRPr lang="en-US" baseline="0" dirty="0" smtClean="0"/>
          </a:p>
          <a:p>
            <a:pPr defTabSz="924916">
              <a:defRPr/>
            </a:pPr>
            <a:r>
              <a:rPr lang="en-US" baseline="0" dirty="0" smtClean="0"/>
              <a:t>Overview session and objectives</a:t>
            </a:r>
          </a:p>
          <a:p>
            <a:pPr defTabSz="924916">
              <a:defRPr/>
            </a:pPr>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7222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Karen </a:t>
            </a:r>
            <a:r>
              <a:rPr lang="en-US" baseline="0" dirty="0" smtClean="0"/>
              <a:t>(</a:t>
            </a:r>
            <a:r>
              <a:rPr lang="en-US" dirty="0" smtClean="0"/>
              <a:t>5-10 min)</a:t>
            </a:r>
          </a:p>
          <a:p>
            <a:endParaRPr lang="en-US" dirty="0" smtClean="0"/>
          </a:p>
          <a:p>
            <a:r>
              <a:rPr lang="en-US" dirty="0" smtClean="0"/>
              <a:t>Facilitate</a:t>
            </a:r>
            <a:r>
              <a:rPr lang="en-US" baseline="0" dirty="0" smtClean="0"/>
              <a:t> questions and comments based on the table discussions as well as general questions</a:t>
            </a:r>
          </a:p>
          <a:p>
            <a:endParaRPr lang="en-US" baseline="0" dirty="0" smtClean="0"/>
          </a:p>
          <a:p>
            <a:r>
              <a:rPr lang="en-US" baseline="0" dirty="0" smtClean="0"/>
              <a:t>Provide closing thoughts</a:t>
            </a:r>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50020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4774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pPr marL="0" indent="0">
              <a:spcAft>
                <a:spcPts val="600"/>
              </a:spcAft>
              <a:buSzPct val="80000"/>
              <a:buNone/>
            </a:pPr>
            <a:r>
              <a:rPr lang="en-US" sz="1200" kern="1200" dirty="0" smtClean="0">
                <a:solidFill>
                  <a:srgbClr val="78278B"/>
                </a:solidFill>
                <a:latin typeface="+mn-lt"/>
                <a:ea typeface="+mn-ea"/>
                <a:cs typeface="+mn-cs"/>
              </a:rPr>
              <a:t>Mei-Yen</a:t>
            </a:r>
          </a:p>
          <a:p>
            <a:pPr marL="0" indent="0">
              <a:spcAft>
                <a:spcPts val="600"/>
              </a:spcAft>
              <a:buSzPct val="80000"/>
              <a:buNone/>
            </a:pPr>
            <a:endParaRPr lang="en-US" sz="1200" kern="1200" dirty="0" smtClean="0">
              <a:solidFill>
                <a:srgbClr val="78278B"/>
              </a:solidFill>
              <a:latin typeface="+mn-lt"/>
              <a:ea typeface="+mn-ea"/>
              <a:cs typeface="+mn-cs"/>
            </a:endParaRPr>
          </a:p>
          <a:p>
            <a:pPr marL="0" indent="0">
              <a:spcAft>
                <a:spcPts val="600"/>
              </a:spcAft>
              <a:buSzPct val="80000"/>
              <a:buNone/>
            </a:pPr>
            <a:r>
              <a:rPr lang="en-US" sz="1200" kern="1200" dirty="0" smtClean="0">
                <a:solidFill>
                  <a:srgbClr val="78278B"/>
                </a:solidFill>
                <a:latin typeface="+mn-lt"/>
                <a:ea typeface="+mn-ea"/>
                <a:cs typeface="+mn-cs"/>
              </a:rPr>
              <a:t>Leveraging technology to enhance and streamline systems and services with the goal of transformative institutional change.</a:t>
            </a:r>
          </a:p>
          <a:p>
            <a:pPr>
              <a:buFont typeface="+mj-lt"/>
              <a:buAutoNum type="arabicPeriod"/>
            </a:pPr>
            <a:r>
              <a:rPr lang="en-US" sz="1200" kern="1200" dirty="0" smtClean="0">
                <a:solidFill>
                  <a:srgbClr val="008E7F"/>
                </a:solidFill>
                <a:latin typeface="+mn-lt"/>
                <a:ea typeface="+mn-ea"/>
                <a:cs typeface="+mn-cs"/>
              </a:rPr>
              <a:t>Education and career</a:t>
            </a:r>
            <a:r>
              <a:rPr lang="en-US" sz="1200" kern="1200" baseline="0" dirty="0" smtClean="0">
                <a:solidFill>
                  <a:srgbClr val="008E7F"/>
                </a:solidFill>
                <a:latin typeface="+mn-lt"/>
                <a:ea typeface="+mn-ea"/>
                <a:cs typeface="+mn-cs"/>
              </a:rPr>
              <a:t> </a:t>
            </a:r>
            <a:r>
              <a:rPr lang="en-US" sz="1200" kern="1200" dirty="0" smtClean="0">
                <a:solidFill>
                  <a:srgbClr val="008E7F"/>
                </a:solidFill>
                <a:latin typeface="+mn-lt"/>
                <a:ea typeface="+mn-ea"/>
                <a:cs typeface="+mn-cs"/>
              </a:rPr>
              <a:t>planning</a:t>
            </a:r>
          </a:p>
          <a:p>
            <a:pPr>
              <a:buFont typeface="+mj-lt"/>
              <a:buAutoNum type="arabicPeriod"/>
            </a:pPr>
            <a:r>
              <a:rPr lang="en-US" sz="1200" kern="1200" dirty="0" smtClean="0">
                <a:solidFill>
                  <a:srgbClr val="008E7F"/>
                </a:solidFill>
                <a:latin typeface="+mn-lt"/>
                <a:ea typeface="+mn-ea"/>
                <a:cs typeface="+mn-cs"/>
              </a:rPr>
              <a:t>Counseling and coaching</a:t>
            </a:r>
          </a:p>
          <a:p>
            <a:pPr>
              <a:buFont typeface="+mj-lt"/>
              <a:buAutoNum type="arabicPeriod"/>
            </a:pPr>
            <a:r>
              <a:rPr lang="en-US" sz="1200" kern="1200" dirty="0" smtClean="0">
                <a:solidFill>
                  <a:srgbClr val="008E7F"/>
                </a:solidFill>
                <a:latin typeface="+mn-lt"/>
                <a:ea typeface="+mn-ea"/>
                <a:cs typeface="+mn-cs"/>
              </a:rPr>
              <a:t>Targeting risk and intervention</a:t>
            </a:r>
          </a:p>
          <a:p>
            <a:pPr>
              <a:buFont typeface="+mj-lt"/>
              <a:buAutoNum type="arabicPeriod"/>
            </a:pPr>
            <a:r>
              <a:rPr lang="en-US" sz="1200" kern="1200" dirty="0" smtClean="0">
                <a:solidFill>
                  <a:srgbClr val="008E7F"/>
                </a:solidFill>
                <a:latin typeface="+mn-lt"/>
                <a:ea typeface="+mn-ea"/>
                <a:cs typeface="+mn-cs"/>
              </a:rPr>
              <a:t>Transfer articulation</a:t>
            </a:r>
          </a:p>
          <a:p>
            <a:pPr defTabSz="924916">
              <a:defRPr/>
            </a:pPr>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9633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sz="1200" dirty="0" smtClean="0">
                <a:solidFill>
                  <a:srgbClr val="008E7F"/>
                </a:solidFill>
                <a:latin typeface="ITC Avant Garde Std Bk" pitchFamily="34" charset="0"/>
              </a:rPr>
              <a:t>Mei-Yen</a:t>
            </a:r>
          </a:p>
          <a:p>
            <a:endParaRPr lang="en-US" sz="1200" dirty="0" smtClean="0">
              <a:solidFill>
                <a:srgbClr val="008E7F"/>
              </a:solidFill>
              <a:latin typeface="ITC Avant Garde Std Bk" pitchFamily="34" charset="0"/>
            </a:endParaRPr>
          </a:p>
          <a:p>
            <a:r>
              <a:rPr lang="en-US" sz="1200" dirty="0" smtClean="0">
                <a:solidFill>
                  <a:srgbClr val="008E7F"/>
                </a:solidFill>
                <a:latin typeface="ITC Avant Garde Std Bk" pitchFamily="34" charset="0"/>
              </a:rPr>
              <a:t>Why Integrated Advising and Student Supports?</a:t>
            </a:r>
          </a:p>
          <a:p>
            <a:endParaRPr lang="en-US" sz="1200" baseline="0" dirty="0" smtClean="0">
              <a:solidFill>
                <a:srgbClr val="008E7F"/>
              </a:solidFill>
              <a:latin typeface="ITC Avant Garde Std Bk"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using technology to promote, support, and sustain long-term intrusive and holistic advising relationships</a:t>
            </a:r>
          </a:p>
          <a:p>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0747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sz="1200" dirty="0" smtClean="0">
                <a:solidFill>
                  <a:srgbClr val="008E7F"/>
                </a:solidFill>
                <a:latin typeface="ITC Avant Garde Std Bk" pitchFamily="34" charset="0"/>
              </a:rPr>
              <a:t>Mei-Yen</a:t>
            </a:r>
          </a:p>
          <a:p>
            <a:endParaRPr lang="en-US" sz="1200" dirty="0" smtClean="0">
              <a:solidFill>
                <a:srgbClr val="008E7F"/>
              </a:solidFill>
              <a:latin typeface="ITC Avant Garde Std Bk" pitchFamily="34" charset="0"/>
            </a:endParaRPr>
          </a:p>
          <a:p>
            <a:r>
              <a:rPr lang="en-US" dirty="0" smtClean="0"/>
              <a:t>From</a:t>
            </a:r>
            <a:r>
              <a:rPr lang="en-US" baseline="0" dirty="0" smtClean="0"/>
              <a:t> CCRC’s research:  </a:t>
            </a:r>
            <a:r>
              <a:rPr lang="en-US" dirty="0" smtClean="0"/>
              <a:t>Transformative change requires organizational growth and development that combines structural, process, and attitudinal change. </a:t>
            </a:r>
          </a:p>
          <a:p>
            <a:endParaRPr lang="en-US" dirty="0" smtClean="0"/>
          </a:p>
          <a:p>
            <a:r>
              <a:rPr lang="en-US" b="1" dirty="0" smtClean="0"/>
              <a:t>Structural changes </a:t>
            </a:r>
            <a:r>
              <a:rPr lang="en-US" dirty="0" smtClean="0"/>
              <a:t>lay the framework for new behaviors, thereby encouraging improved student experiences throughout the institution. </a:t>
            </a:r>
          </a:p>
          <a:p>
            <a:endParaRPr lang="en-US" dirty="0" smtClean="0"/>
          </a:p>
          <a:p>
            <a:r>
              <a:rPr lang="en-US" b="1" dirty="0" smtClean="0"/>
              <a:t>Process change </a:t>
            </a:r>
            <a:r>
              <a:rPr lang="en-US" dirty="0" smtClean="0"/>
              <a:t>reforms how people do their jobs at an individual level: it therefore requires supportive structures to ensure it occurs among enough college personnel to change experiences for large numbers of students. </a:t>
            </a:r>
          </a:p>
          <a:p>
            <a:endParaRPr lang="en-US" dirty="0" smtClean="0"/>
          </a:p>
          <a:p>
            <a:r>
              <a:rPr lang="en-US" dirty="0" smtClean="0"/>
              <a:t>Transformative change takes root when </a:t>
            </a:r>
            <a:r>
              <a:rPr lang="en-US" b="1" dirty="0" smtClean="0"/>
              <a:t>attitudinal change </a:t>
            </a:r>
            <a:r>
              <a:rPr lang="en-US" dirty="0" smtClean="0"/>
              <a:t>occurs—when individuals start to understand their work and view work processes in new ways. </a:t>
            </a:r>
          </a:p>
          <a:p>
            <a:endParaRPr lang="en-US" dirty="0" smtClean="0"/>
          </a:p>
          <a:p>
            <a:r>
              <a:rPr lang="en-US" dirty="0" smtClean="0"/>
              <a:t>EXAMPLE</a:t>
            </a:r>
            <a:r>
              <a:rPr lang="en-US" dirty="0" smtClean="0">
                <a:sym typeface="Wingdings" panose="05000000000000000000" pitchFamily="2" charset="2"/>
              </a:rPr>
              <a:t></a:t>
            </a:r>
            <a:endParaRPr lang="en-US" dirty="0" smtClean="0"/>
          </a:p>
          <a:p>
            <a:r>
              <a:rPr lang="en-US" dirty="0" smtClean="0"/>
              <a:t>Structural</a:t>
            </a:r>
            <a:r>
              <a:rPr lang="en-US" baseline="0" dirty="0" smtClean="0"/>
              <a:t> change:  Clarify degree pathway map (Guided Pathways) and implement degree planning  tool to support advisors to work with students in a more coaching/proactive advising approach (iPASS).</a:t>
            </a:r>
          </a:p>
          <a:p>
            <a:endParaRPr lang="en-US" baseline="0" dirty="0" smtClean="0"/>
          </a:p>
          <a:p>
            <a:r>
              <a:rPr lang="en-US" baseline="0" dirty="0" smtClean="0"/>
              <a:t>Process change:  Embedded, proactive advising and progress tracking is the system for student supports (Guided Pathways and iPASS)</a:t>
            </a:r>
          </a:p>
          <a:p>
            <a:endParaRPr lang="en-US" baseline="0" dirty="0" smtClean="0"/>
          </a:p>
          <a:p>
            <a:r>
              <a:rPr lang="en-US" baseline="0" dirty="0" smtClean="0"/>
              <a:t>Attitudinal change:  Student support through Guided Pathways and iPASS is an institutional priority with broad ownership</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8295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sz="1200" dirty="0" smtClean="0">
                <a:solidFill>
                  <a:srgbClr val="008E7F"/>
                </a:solidFill>
                <a:latin typeface="ITC Avant Garde Std Bk" pitchFamily="34" charset="0"/>
              </a:rPr>
              <a:t>Mei-Yen</a:t>
            </a:r>
          </a:p>
          <a:p>
            <a:endParaRPr lang="en-US" sz="1200" dirty="0" smtClean="0">
              <a:solidFill>
                <a:srgbClr val="008E7F"/>
              </a:solidFill>
              <a:latin typeface="ITC Avant Garde Std Bk" pitchFamily="34" charset="0"/>
            </a:endParaRPr>
          </a:p>
          <a:p>
            <a:pPr defTabSz="905805">
              <a:defRPr/>
            </a:pPr>
            <a:r>
              <a:rPr lang="en-US" dirty="0" smtClean="0">
                <a:solidFill>
                  <a:prstClr val="black"/>
                </a:solidFill>
              </a:rPr>
              <a:t>Using technology enables personnel throughout the college to engage in advising and student support relationships that:</a:t>
            </a:r>
          </a:p>
          <a:p>
            <a:pPr marL="226451" indent="-226451" defTabSz="905805">
              <a:buFontTx/>
              <a:buAutoNum type="arabicParenR"/>
              <a:defRPr/>
            </a:pPr>
            <a:r>
              <a:rPr lang="en-US" b="1" dirty="0" smtClean="0">
                <a:solidFill>
                  <a:prstClr val="black"/>
                </a:solidFill>
              </a:rPr>
              <a:t>Advising is viewed and delivered as a form of teaching (Appleby, 2008), meaning that it is delivered in a way that builds students’ problem-solving and metacognitive skills over time;</a:t>
            </a:r>
            <a:r>
              <a:rPr lang="en-US" dirty="0" smtClean="0">
                <a:solidFill>
                  <a:prstClr val="black"/>
                </a:solidFill>
              </a:rPr>
              <a:t> and </a:t>
            </a:r>
          </a:p>
          <a:p>
            <a:pPr marL="226451" indent="-226451" defTabSz="905805">
              <a:buFontTx/>
              <a:buAutoNum type="arabicParenR"/>
              <a:defRPr/>
            </a:pPr>
            <a:r>
              <a:rPr lang="en-US" b="1" dirty="0" smtClean="0">
                <a:solidFill>
                  <a:prstClr val="black"/>
                </a:solidFill>
              </a:rPr>
              <a:t>Student supports take a “SSIP” approach </a:t>
            </a:r>
            <a:r>
              <a:rPr lang="en-US" dirty="0" smtClean="0">
                <a:solidFill>
                  <a:prstClr val="black"/>
                </a:solidFill>
              </a:rPr>
              <a:t>(Karp &amp; Stacey, 2013), meaning that advising and student support is provided in a way that is sustained, structured, intrusive, and personalized. </a:t>
            </a:r>
            <a:r>
              <a:rPr lang="en-US" b="1" dirty="0" smtClean="0">
                <a:solidFill>
                  <a:prstClr val="black"/>
                </a:solidFill>
              </a:rPr>
              <a:t>iPASS technologies enable these practices by informing, streamlining, and integrating student support activities, thereby enabling structures and processes that support advising-as-teaching and SSIP. </a:t>
            </a:r>
            <a:endParaRPr lang="en-US" dirty="0" smtClean="0">
              <a:solidFill>
                <a:prstClr val="black"/>
              </a:solidFill>
            </a:endParaRPr>
          </a:p>
          <a:p>
            <a:pPr defTabSz="905805">
              <a:defRPr/>
            </a:pPr>
            <a:r>
              <a:rPr lang="en-US" dirty="0" smtClean="0">
                <a:solidFill>
                  <a:prstClr val="black"/>
                </a:solidFill>
              </a:rPr>
              <a:t>3) connect them to the information and services they need when they need them, in order to keep students on track to graduation. </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1787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dirty="0" smtClean="0"/>
              <a:t>Karen</a:t>
            </a:r>
          </a:p>
          <a:p>
            <a:endParaRPr lang="en-US" dirty="0" smtClean="0"/>
          </a:p>
          <a:p>
            <a:r>
              <a:rPr lang="en-US" dirty="0" smtClean="0"/>
              <a:t>Share Montgomery</a:t>
            </a:r>
            <a:r>
              <a:rPr lang="en-US" baseline="0" dirty="0" smtClean="0"/>
              <a:t> story of IPAS1 to provide an example of what it looks like on the ground.</a:t>
            </a:r>
          </a:p>
          <a:p>
            <a:endParaRPr lang="en-US" baseline="0" dirty="0" smtClean="0"/>
          </a:p>
          <a:p>
            <a:r>
              <a:rPr lang="en-US" baseline="0" dirty="0" smtClean="0"/>
              <a:t>Then transition to back to Mei-Yen to share critical challenges and elements.</a:t>
            </a:r>
            <a:endParaRPr lang="en-US" dirty="0"/>
          </a:p>
        </p:txBody>
      </p:sp>
      <p:sp>
        <p:nvSpPr>
          <p:cNvPr id="4" name="Slide Number Placeholder 3"/>
          <p:cNvSpPr>
            <a:spLocks noGrp="1"/>
          </p:cNvSpPr>
          <p:nvPr>
            <p:ph type="sldNum" sz="quarter" idx="10"/>
          </p:nvPr>
        </p:nvSpPr>
        <p:spPr/>
        <p:txBody>
          <a:bodyPr/>
          <a:lstStyle/>
          <a:p>
            <a:fld id="{EBD91E54-B9DC-4443-A491-4B721295A41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1872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5388" cy="3529013"/>
          </a:xfrm>
        </p:spPr>
      </p:sp>
      <p:sp>
        <p:nvSpPr>
          <p:cNvPr id="3" name="Notes Placeholder 2"/>
          <p:cNvSpPr>
            <a:spLocks noGrp="1"/>
          </p:cNvSpPr>
          <p:nvPr>
            <p:ph type="body" idx="1"/>
          </p:nvPr>
        </p:nvSpPr>
        <p:spPr/>
        <p:txBody>
          <a:bodyPr/>
          <a:lstStyle/>
          <a:p>
            <a:r>
              <a:rPr lang="en-US" dirty="0" smtClean="0"/>
              <a:t>Mei-Yen share common</a:t>
            </a:r>
            <a:r>
              <a:rPr lang="en-US" baseline="0" dirty="0" smtClean="0"/>
              <a:t> challenges and critical elements of effective integrated advising and student supports</a:t>
            </a:r>
            <a:endParaRPr lang="en-US" dirty="0"/>
          </a:p>
        </p:txBody>
      </p:sp>
      <p:sp>
        <p:nvSpPr>
          <p:cNvPr id="4" name="Slide Number Placeholder 3"/>
          <p:cNvSpPr>
            <a:spLocks noGrp="1"/>
          </p:cNvSpPr>
          <p:nvPr>
            <p:ph type="sldNum" sz="quarter" idx="10"/>
          </p:nvPr>
        </p:nvSpPr>
        <p:spPr/>
        <p:txBody>
          <a:bodyPr/>
          <a:lstStyle/>
          <a:p>
            <a:fld id="{EBD91E54-B9DC-4443-A491-4B721295A41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136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Mei-Yen</a:t>
            </a:r>
            <a:endParaRPr lang="en-US" b="1" dirty="0" smtClean="0"/>
          </a:p>
          <a:p>
            <a:r>
              <a:rPr lang="en-US" dirty="0" smtClean="0"/>
              <a:t>These are common challenges we have identified across</a:t>
            </a:r>
            <a:r>
              <a:rPr lang="en-US" baseline="0" dirty="0" smtClean="0"/>
              <a:t> the 15 institutions we are working within the integrated advising initiative:</a:t>
            </a:r>
            <a:endParaRPr lang="en-US" dirty="0" smtClean="0"/>
          </a:p>
          <a:p>
            <a:r>
              <a:rPr lang="en-US" baseline="0" dirty="0" smtClean="0"/>
              <a:t>- Engagement and Communication</a:t>
            </a:r>
          </a:p>
          <a:p>
            <a:pPr marL="622741" lvl="1" indent="-169838">
              <a:buFontTx/>
              <a:buChar char="-"/>
            </a:pPr>
            <a:r>
              <a:rPr lang="en-US" baseline="0" dirty="0" smtClean="0"/>
              <a:t>Requires multiple stakeholders, lesson learned from IPAS1</a:t>
            </a:r>
          </a:p>
          <a:p>
            <a:pPr marL="622741" lvl="1" indent="-169838">
              <a:buFontTx/>
              <a:buChar char="-"/>
            </a:pPr>
            <a:r>
              <a:rPr lang="en-US" baseline="0" dirty="0" smtClean="0"/>
              <a:t>Transformative, institutional change requires effective communication of vision to generate buy-in</a:t>
            </a:r>
          </a:p>
          <a:p>
            <a:pPr marL="169838" indent="-169838">
              <a:buFontTx/>
              <a:buChar char="-"/>
            </a:pPr>
            <a:r>
              <a:rPr lang="en-US" baseline="0" dirty="0" smtClean="0"/>
              <a:t>Data &amp; Technology</a:t>
            </a:r>
          </a:p>
          <a:p>
            <a:pPr marL="622741" lvl="1" indent="-169838">
              <a:buFontTx/>
              <a:buChar char="-"/>
            </a:pPr>
            <a:r>
              <a:rPr lang="en-US" baseline="0" dirty="0" smtClean="0"/>
              <a:t>Challenges of integration</a:t>
            </a:r>
          </a:p>
          <a:p>
            <a:pPr marL="622741" lvl="1" indent="-169838">
              <a:buFontTx/>
              <a:buChar char="-"/>
            </a:pPr>
            <a:r>
              <a:rPr lang="en-US" baseline="0" dirty="0" smtClean="0"/>
              <a:t>Role of data</a:t>
            </a:r>
          </a:p>
          <a:p>
            <a:pPr marL="622741" lvl="1" indent="-169838">
              <a:buFontTx/>
              <a:buChar char="-"/>
            </a:pPr>
            <a:r>
              <a:rPr lang="en-US" baseline="0" dirty="0" smtClean="0"/>
              <a:t>Upcoming webinar on tech vendor engagement</a:t>
            </a:r>
          </a:p>
          <a:p>
            <a:pPr marL="169838" indent="-169838">
              <a:buFontTx/>
              <a:buChar char="-"/>
            </a:pPr>
            <a:r>
              <a:rPr lang="en-US" baseline="0" dirty="0" smtClean="0"/>
              <a:t>Advising Policies and Practices</a:t>
            </a:r>
          </a:p>
          <a:p>
            <a:pPr marL="622741" lvl="1" indent="-169838">
              <a:buFontTx/>
              <a:buChar char="-"/>
            </a:pPr>
            <a:r>
              <a:rPr lang="en-US" baseline="0" dirty="0" smtClean="0"/>
              <a:t>Harder than tech implementation—need strong vision from the beginning</a:t>
            </a:r>
          </a:p>
          <a:p>
            <a:pPr marL="169838" indent="-169838">
              <a:buFontTx/>
              <a:buChar char="-"/>
            </a:pPr>
            <a:r>
              <a:rPr lang="en-US" baseline="0" dirty="0" smtClean="0"/>
              <a:t>Strategy and Planning</a:t>
            </a:r>
          </a:p>
          <a:p>
            <a:pPr marL="622741" lvl="1" indent="-169838">
              <a:buFontTx/>
              <a:buChar char="-"/>
            </a:pPr>
            <a:r>
              <a:rPr lang="en-US" baseline="0" dirty="0" smtClean="0"/>
              <a:t>Aligning with other student success work (connect to Zane’s experience)</a:t>
            </a:r>
          </a:p>
          <a:p>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t>9</a:t>
            </a:fld>
            <a:endParaRPr lang="en-US"/>
          </a:p>
        </p:txBody>
      </p:sp>
    </p:spTree>
    <p:extLst>
      <p:ext uri="{BB962C8B-B14F-4D97-AF65-F5344CB8AC3E}">
        <p14:creationId xmlns:p14="http://schemas.microsoft.com/office/powerpoint/2010/main" val="280581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77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3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9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3" name="Content Placeholder 2"/>
          <p:cNvSpPr>
            <a:spLocks noGrp="1"/>
          </p:cNvSpPr>
          <p:nvPr>
            <p:ph idx="1"/>
          </p:nvPr>
        </p:nvSpPr>
        <p:spPr>
          <a:xfrm>
            <a:off x="446617" y="3966211"/>
            <a:ext cx="109728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46617" y="1449389"/>
            <a:ext cx="10972800" cy="2506133"/>
          </a:xfrm>
        </p:spPr>
        <p:txBody>
          <a:bodyPr anchor="t"/>
          <a:lstStyle>
            <a:lvl1pPr>
              <a:defRPr sz="5000">
                <a:solidFill>
                  <a:schemeClr val="bg1"/>
                </a:solidFill>
              </a:defRPr>
            </a:lvl1pPr>
          </a:lstStyle>
          <a:p>
            <a:r>
              <a:rPr lang="en-US" dirty="0" smtClean="0"/>
              <a:t>Click to edit Master title style</a:t>
            </a:r>
            <a:endParaRPr lang="en-US" dirty="0"/>
          </a:p>
        </p:txBody>
      </p:sp>
      <p:sp>
        <p:nvSpPr>
          <p:cNvPr id="9" name="Subtitle 8"/>
          <p:cNvSpPr txBox="1">
            <a:spLocks/>
          </p:cNvSpPr>
          <p:nvPr userDrawn="1"/>
        </p:nvSpPr>
        <p:spPr bwMode="auto">
          <a:xfrm>
            <a:off x="10075333" y="735434"/>
            <a:ext cx="1496907" cy="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20000"/>
              </a:spcBef>
              <a:spcAft>
                <a:spcPts val="600"/>
              </a:spcAft>
              <a:buClr>
                <a:srgbClr val="A3B222"/>
              </a:buClr>
              <a:defRPr/>
            </a:pPr>
            <a:r>
              <a:rPr lang="en-US" sz="800" b="1" kern="0" dirty="0" smtClean="0">
                <a:solidFill>
                  <a:srgbClr val="FFFFFF"/>
                </a:solidFill>
              </a:rPr>
              <a:t>MONTH XX, 2012</a:t>
            </a:r>
          </a:p>
        </p:txBody>
      </p:sp>
      <p:pic>
        <p:nvPicPr>
          <p:cNvPr id="10" name="Picture 9" descr="CCRC_logo_reverse.png"/>
          <p:cNvPicPr>
            <a:picLocks noChangeAspect="1"/>
          </p:cNvPicPr>
          <p:nvPr userDrawn="1"/>
        </p:nvPicPr>
        <p:blipFill>
          <a:blip r:embed="rId2"/>
          <a:stretch>
            <a:fillRect/>
          </a:stretch>
        </p:blipFill>
        <p:spPr>
          <a:xfrm>
            <a:off x="298028" y="91440"/>
            <a:ext cx="4194048" cy="1061618"/>
          </a:xfrm>
          <a:prstGeom prst="rect">
            <a:avLst/>
          </a:prstGeom>
        </p:spPr>
      </p:pic>
      <p:sp>
        <p:nvSpPr>
          <p:cNvPr id="12" name="Rectangle 11"/>
          <p:cNvSpPr/>
          <p:nvPr userDrawn="1"/>
        </p:nvSpPr>
        <p:spPr bwMode="auto">
          <a:xfrm>
            <a:off x="609600" y="1117600"/>
            <a:ext cx="10972800" cy="17272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144112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3" name="Content Placeholder 2"/>
          <p:cNvSpPr>
            <a:spLocks noGrp="1"/>
          </p:cNvSpPr>
          <p:nvPr>
            <p:ph idx="1"/>
          </p:nvPr>
        </p:nvSpPr>
        <p:spPr>
          <a:xfrm>
            <a:off x="446617" y="3966211"/>
            <a:ext cx="109728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46617" y="1449389"/>
            <a:ext cx="10972800" cy="2506133"/>
          </a:xfrm>
        </p:spPr>
        <p:txBody>
          <a:bodyPr anchor="t"/>
          <a:lstStyle>
            <a:lvl1pPr>
              <a:defRPr sz="5000">
                <a:solidFill>
                  <a:schemeClr val="bg1"/>
                </a:solidFill>
              </a:defRPr>
            </a:lvl1pPr>
          </a:lstStyle>
          <a:p>
            <a:r>
              <a:rPr lang="en-US" dirty="0" smtClean="0"/>
              <a:t>Click to edit Master title style</a:t>
            </a:r>
            <a:endParaRPr lang="en-US" dirty="0"/>
          </a:p>
        </p:txBody>
      </p:sp>
      <p:sp>
        <p:nvSpPr>
          <p:cNvPr id="9" name="Subtitle 8"/>
          <p:cNvSpPr txBox="1">
            <a:spLocks/>
          </p:cNvSpPr>
          <p:nvPr userDrawn="1"/>
        </p:nvSpPr>
        <p:spPr bwMode="auto">
          <a:xfrm>
            <a:off x="10075333" y="735434"/>
            <a:ext cx="1496907" cy="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20000"/>
              </a:spcBef>
              <a:spcAft>
                <a:spcPts val="600"/>
              </a:spcAft>
              <a:buClr>
                <a:srgbClr val="A3B222"/>
              </a:buClr>
              <a:defRPr/>
            </a:pPr>
            <a:r>
              <a:rPr lang="en-US" sz="800" b="1" kern="0" dirty="0" smtClean="0">
                <a:solidFill>
                  <a:srgbClr val="000000"/>
                </a:solidFill>
              </a:rPr>
              <a:t>January 5, 2016</a:t>
            </a:r>
          </a:p>
        </p:txBody>
      </p:sp>
      <p:sp>
        <p:nvSpPr>
          <p:cNvPr id="12" name="Rectangle 11"/>
          <p:cNvSpPr/>
          <p:nvPr userDrawn="1"/>
        </p:nvSpPr>
        <p:spPr bwMode="auto">
          <a:xfrm>
            <a:off x="609600" y="1117600"/>
            <a:ext cx="10972800" cy="17272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pic>
        <p:nvPicPr>
          <p:cNvPr id="10" name="Picture 9" descr="CCRC_logo_reverse.png"/>
          <p:cNvPicPr>
            <a:picLocks noChangeAspect="1"/>
          </p:cNvPicPr>
          <p:nvPr userDrawn="1"/>
        </p:nvPicPr>
        <p:blipFill>
          <a:blip r:embed="rId2"/>
          <a:stretch>
            <a:fillRect/>
          </a:stretch>
        </p:blipFill>
        <p:spPr>
          <a:xfrm>
            <a:off x="298028" y="91440"/>
            <a:ext cx="4194048" cy="1061618"/>
          </a:xfrm>
          <a:prstGeom prst="rect">
            <a:avLst/>
          </a:prstGeom>
        </p:spPr>
      </p:pic>
    </p:spTree>
    <p:extLst>
      <p:ext uri="{BB962C8B-B14F-4D97-AF65-F5344CB8AC3E}">
        <p14:creationId xmlns:p14="http://schemas.microsoft.com/office/powerpoint/2010/main" val="114626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3074" name="Rectangle 2"/>
          <p:cNvSpPr>
            <a:spLocks noGrp="1" noChangeArrowheads="1"/>
          </p:cNvSpPr>
          <p:nvPr>
            <p:ph type="ctrTitle"/>
          </p:nvPr>
        </p:nvSpPr>
        <p:spPr>
          <a:xfrm>
            <a:off x="446617" y="750887"/>
            <a:ext cx="10972800" cy="3851276"/>
          </a:xfrm>
        </p:spPr>
        <p:txBody>
          <a:bodyPr anchor="t"/>
          <a:lstStyle>
            <a:lvl1pPr>
              <a:spcBef>
                <a:spcPts val="0"/>
              </a:spcBef>
              <a:defRPr sz="6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46618" y="4602164"/>
            <a:ext cx="7134577" cy="879475"/>
          </a:xfrm>
        </p:spPr>
        <p:txBody>
          <a:bodyPr/>
          <a:lstStyle>
            <a:lvl1pPr marL="0" indent="0">
              <a:spcAft>
                <a:spcPts val="600"/>
              </a:spcAft>
              <a:buFontTx/>
              <a:buNone/>
              <a:defRPr sz="2000" b="1">
                <a:solidFill>
                  <a:schemeClr val="bg1"/>
                </a:solidFill>
              </a:defRPr>
            </a:lvl1pPr>
          </a:lstStyle>
          <a:p>
            <a:r>
              <a:rPr lang="en-US" dirty="0"/>
              <a:t>Click to edit Master subtitle style</a:t>
            </a:r>
          </a:p>
        </p:txBody>
      </p:sp>
      <p:sp>
        <p:nvSpPr>
          <p:cNvPr id="8" name="Text Box 9"/>
          <p:cNvSpPr txBox="1">
            <a:spLocks noChangeArrowheads="1"/>
          </p:cNvSpPr>
          <p:nvPr userDrawn="1"/>
        </p:nvSpPr>
        <p:spPr bwMode="auto">
          <a:xfrm>
            <a:off x="7829973" y="289978"/>
            <a:ext cx="3874348" cy="200055"/>
          </a:xfrm>
          <a:prstGeom prst="rect">
            <a:avLst/>
          </a:prstGeom>
          <a:noFill/>
          <a:ln w="9525">
            <a:noFill/>
            <a:miter lim="800000"/>
            <a:headEnd/>
            <a:tailEnd/>
          </a:ln>
        </p:spPr>
        <p:txBody>
          <a:bodyPr wrap="square">
            <a:prstTxWarp prst="textNoShape">
              <a:avLst/>
            </a:prstTxWarp>
            <a:spAutoFit/>
          </a:bodyPr>
          <a:lstStyle/>
          <a:p>
            <a:pPr algn="r" eaLnBrk="0" fontAlgn="base" hangingPunct="0">
              <a:spcBef>
                <a:spcPts val="230"/>
              </a:spcBef>
              <a:spcAft>
                <a:spcPct val="0"/>
              </a:spcAft>
              <a:defRPr/>
            </a:pPr>
            <a:r>
              <a:rPr lang="en-US" sz="700" b="1" dirty="0" smtClean="0">
                <a:solidFill>
                  <a:srgbClr val="000000"/>
                </a:solidFill>
              </a:rPr>
              <a:t>December 15, 2015</a:t>
            </a:r>
            <a:endParaRPr lang="en-US" sz="700" dirty="0" smtClean="0">
              <a:solidFill>
                <a:srgbClr val="000000"/>
              </a:solidFill>
            </a:endParaRPr>
          </a:p>
        </p:txBody>
      </p:sp>
      <p:sp>
        <p:nvSpPr>
          <p:cNvPr id="9" name="Text Box 9"/>
          <p:cNvSpPr txBox="1">
            <a:spLocks noChangeArrowheads="1"/>
          </p:cNvSpPr>
          <p:nvPr userDrawn="1"/>
        </p:nvSpPr>
        <p:spPr bwMode="auto">
          <a:xfrm>
            <a:off x="487680" y="279818"/>
            <a:ext cx="4334933" cy="200055"/>
          </a:xfrm>
          <a:prstGeom prst="rect">
            <a:avLst/>
          </a:prstGeom>
          <a:noFill/>
          <a:ln w="9525">
            <a:noFill/>
            <a:miter lim="800000"/>
            <a:headEnd/>
            <a:tailEnd/>
          </a:ln>
        </p:spPr>
        <p:txBody>
          <a:bodyPr wrap="square">
            <a:prstTxWarp prst="textNoShape">
              <a:avLst/>
            </a:prstTxWarp>
            <a:spAutoFit/>
          </a:bodyPr>
          <a:lstStyle/>
          <a:p>
            <a:pPr eaLnBrk="0" fontAlgn="base" hangingPunct="0">
              <a:spcBef>
                <a:spcPts val="230"/>
              </a:spcBef>
              <a:spcAft>
                <a:spcPct val="0"/>
              </a:spcAft>
              <a:defRPr/>
            </a:pPr>
            <a:r>
              <a:rPr lang="en-US" sz="700" b="1" dirty="0" smtClean="0">
                <a:solidFill>
                  <a:srgbClr val="000000"/>
                </a:solidFill>
              </a:rPr>
              <a:t>COMMUNITY COLLEGE RESEARCH CENTER</a:t>
            </a:r>
            <a:endParaRPr lang="en-US" sz="700" dirty="0" smtClean="0">
              <a:solidFill>
                <a:srgbClr val="000000"/>
              </a:solidFill>
            </a:endParaRPr>
          </a:p>
        </p:txBody>
      </p:sp>
      <p:sp>
        <p:nvSpPr>
          <p:cNvPr id="10" name="Rectangle 9"/>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00268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33918" y="750888"/>
            <a:ext cx="11223463" cy="3841433"/>
          </a:xfrm>
        </p:spPr>
        <p:txBody>
          <a:bodyPr anchor="t"/>
          <a:lstStyle>
            <a:lvl1pPr>
              <a:spcBef>
                <a:spcPts val="0"/>
              </a:spcBef>
              <a:defRPr sz="6000">
                <a:solidFill>
                  <a:srgbClr val="141313"/>
                </a:solidFill>
              </a:defRPr>
            </a:lvl1pPr>
          </a:lstStyle>
          <a:p>
            <a:r>
              <a:rPr lang="en-US" dirty="0"/>
              <a:t>Click to edit Master title </a:t>
            </a:r>
            <a:r>
              <a:rPr lang="en-US" dirty="0" smtClean="0"/>
              <a:t>style</a:t>
            </a:r>
            <a:br>
              <a:rPr lang="en-US" dirty="0" smtClean="0"/>
            </a:br>
            <a:endParaRPr lang="en-US" dirty="0"/>
          </a:p>
        </p:txBody>
      </p:sp>
      <p:sp>
        <p:nvSpPr>
          <p:cNvPr id="3075" name="Rectangle 3"/>
          <p:cNvSpPr>
            <a:spLocks noGrp="1" noChangeArrowheads="1"/>
          </p:cNvSpPr>
          <p:nvPr>
            <p:ph type="subTitle" idx="1"/>
          </p:nvPr>
        </p:nvSpPr>
        <p:spPr>
          <a:xfrm>
            <a:off x="446619" y="4591051"/>
            <a:ext cx="7297560" cy="879475"/>
          </a:xfrm>
        </p:spPr>
        <p:txBody>
          <a:bodyPr/>
          <a:lstStyle>
            <a:lvl1pPr marL="0" indent="0">
              <a:spcAft>
                <a:spcPts val="600"/>
              </a:spcAft>
              <a:buFontTx/>
              <a:buNone/>
              <a:defRPr sz="2000" b="1">
                <a:solidFill>
                  <a:srgbClr val="141313"/>
                </a:solidFill>
              </a:defRPr>
            </a:lvl1pPr>
          </a:lstStyle>
          <a:p>
            <a:r>
              <a:rPr lang="en-US" dirty="0"/>
              <a:t>Click to edit Master subtitle style</a:t>
            </a:r>
          </a:p>
        </p:txBody>
      </p:sp>
    </p:spTree>
    <p:extLst>
      <p:ext uri="{BB962C8B-B14F-4D97-AF65-F5344CB8AC3E}">
        <p14:creationId xmlns:p14="http://schemas.microsoft.com/office/powerpoint/2010/main" val="273229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617" y="2008821"/>
            <a:ext cx="10972800" cy="4475164"/>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46617" y="762000"/>
            <a:ext cx="10972800" cy="1143000"/>
          </a:xfrm>
        </p:spPr>
        <p:txBody>
          <a:bodyPr anchor="ctr"/>
          <a:lstStyle/>
          <a:p>
            <a:r>
              <a:rPr lang="en-US" dirty="0" smtClean="0"/>
              <a:t>Click to edit Master title style</a:t>
            </a:r>
            <a:endParaRPr lang="en-US" dirty="0"/>
          </a:p>
        </p:txBody>
      </p:sp>
    </p:spTree>
    <p:extLst>
      <p:ext uri="{BB962C8B-B14F-4D97-AF65-F5344CB8AC3E}">
        <p14:creationId xmlns:p14="http://schemas.microsoft.com/office/powerpoint/2010/main" val="3931330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5" name="Text Box 9"/>
          <p:cNvSpPr txBox="1">
            <a:spLocks noChangeArrowheads="1"/>
          </p:cNvSpPr>
          <p:nvPr userDrawn="1"/>
        </p:nvSpPr>
        <p:spPr bwMode="auto">
          <a:xfrm>
            <a:off x="7829973" y="289978"/>
            <a:ext cx="3874348" cy="200055"/>
          </a:xfrm>
          <a:prstGeom prst="rect">
            <a:avLst/>
          </a:prstGeom>
          <a:noFill/>
          <a:ln w="9525">
            <a:noFill/>
            <a:miter lim="800000"/>
            <a:headEnd/>
            <a:tailEnd/>
          </a:ln>
        </p:spPr>
        <p:txBody>
          <a:bodyPr wrap="square">
            <a:prstTxWarp prst="textNoShape">
              <a:avLst/>
            </a:prstTxWarp>
            <a:spAutoFit/>
          </a:bodyPr>
          <a:lstStyle/>
          <a:p>
            <a:pPr algn="r" eaLnBrk="0" fontAlgn="base" hangingPunct="0">
              <a:spcBef>
                <a:spcPts val="230"/>
              </a:spcBef>
              <a:spcAft>
                <a:spcPct val="0"/>
              </a:spcAft>
              <a:defRPr/>
            </a:pPr>
            <a:r>
              <a:rPr lang="en-US" sz="700" b="1" dirty="0" smtClean="0">
                <a:solidFill>
                  <a:srgbClr val="000000"/>
                </a:solidFill>
              </a:rPr>
              <a:t>January 5, 2016</a:t>
            </a:r>
            <a:endParaRPr lang="en-US" sz="700" dirty="0" smtClean="0">
              <a:solidFill>
                <a:srgbClr val="000000"/>
              </a:solidFill>
            </a:endParaRPr>
          </a:p>
        </p:txBody>
      </p:sp>
      <p:sp>
        <p:nvSpPr>
          <p:cNvPr id="6" name="Text Box 9"/>
          <p:cNvSpPr txBox="1">
            <a:spLocks noChangeArrowheads="1"/>
          </p:cNvSpPr>
          <p:nvPr userDrawn="1"/>
        </p:nvSpPr>
        <p:spPr bwMode="auto">
          <a:xfrm>
            <a:off x="487680" y="279818"/>
            <a:ext cx="4334933" cy="200055"/>
          </a:xfrm>
          <a:prstGeom prst="rect">
            <a:avLst/>
          </a:prstGeom>
          <a:noFill/>
          <a:ln w="9525">
            <a:noFill/>
            <a:miter lim="800000"/>
            <a:headEnd/>
            <a:tailEnd/>
          </a:ln>
        </p:spPr>
        <p:txBody>
          <a:bodyPr wrap="square">
            <a:prstTxWarp prst="textNoShape">
              <a:avLst/>
            </a:prstTxWarp>
            <a:spAutoFit/>
          </a:bodyPr>
          <a:lstStyle/>
          <a:p>
            <a:pPr eaLnBrk="0" fontAlgn="base" hangingPunct="0">
              <a:spcBef>
                <a:spcPts val="230"/>
              </a:spcBef>
              <a:spcAft>
                <a:spcPct val="0"/>
              </a:spcAft>
              <a:defRPr/>
            </a:pPr>
            <a:r>
              <a:rPr lang="en-US" sz="700" b="1" dirty="0" smtClean="0">
                <a:solidFill>
                  <a:srgbClr val="000000"/>
                </a:solidFill>
              </a:rPr>
              <a:t>COMMUNITY COLLEGE RESEARCH CENTER</a:t>
            </a:r>
            <a:endParaRPr lang="en-US" sz="700" dirty="0" smtClean="0">
              <a:solidFill>
                <a:srgbClr val="000000"/>
              </a:solidFill>
            </a:endParaRPr>
          </a:p>
        </p:txBody>
      </p:sp>
      <p:sp>
        <p:nvSpPr>
          <p:cNvPr id="7" name="Rectangle 6"/>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446617" y="2008821"/>
            <a:ext cx="10972800" cy="4475164"/>
          </a:xfrm>
        </p:spPr>
        <p:txBody>
          <a:bodyPr/>
          <a:lstStyle>
            <a:lvl1pPr>
              <a:buClr>
                <a:schemeClr val="tx1"/>
              </a:buClr>
              <a:defRPr>
                <a:solidFill>
                  <a:srgbClr val="FFFFFF"/>
                </a:solidFill>
              </a:defRPr>
            </a:lvl1pPr>
            <a:lvl2pPr>
              <a:buClr>
                <a:schemeClr val="tx1"/>
              </a:buClr>
              <a:defRPr>
                <a:solidFill>
                  <a:srgbClr val="FFFFFF"/>
                </a:solidFill>
              </a:defRPr>
            </a:lvl2pPr>
            <a:lvl3pPr>
              <a:buClr>
                <a:schemeClr val="tx1"/>
              </a:buClr>
              <a:defRPr>
                <a:solidFill>
                  <a:srgbClr val="FFFFFF"/>
                </a:solidFill>
              </a:defRPr>
            </a:lvl3pPr>
            <a:lvl4pPr>
              <a:buClr>
                <a:schemeClr val="tx1"/>
              </a:buClr>
              <a:defRPr>
                <a:solidFill>
                  <a:srgbClr val="FFFFFF"/>
                </a:solidFill>
              </a:defRPr>
            </a:lvl4pPr>
            <a:lvl5pPr>
              <a:buClr>
                <a:schemeClr val="tx1"/>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46617" y="762000"/>
            <a:ext cx="10972800" cy="1143000"/>
          </a:xfrm>
        </p:spPr>
        <p:txBody>
          <a:bodyPr anchor="ct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7583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5" name="Text Box 9"/>
          <p:cNvSpPr txBox="1">
            <a:spLocks noChangeArrowheads="1"/>
          </p:cNvSpPr>
          <p:nvPr userDrawn="1"/>
        </p:nvSpPr>
        <p:spPr bwMode="auto">
          <a:xfrm>
            <a:off x="7829973" y="289978"/>
            <a:ext cx="3874348" cy="200055"/>
          </a:xfrm>
          <a:prstGeom prst="rect">
            <a:avLst/>
          </a:prstGeom>
          <a:noFill/>
          <a:ln w="9525">
            <a:noFill/>
            <a:miter lim="800000"/>
            <a:headEnd/>
            <a:tailEnd/>
          </a:ln>
        </p:spPr>
        <p:txBody>
          <a:bodyPr wrap="square">
            <a:prstTxWarp prst="textNoShape">
              <a:avLst/>
            </a:prstTxWarp>
            <a:spAutoFit/>
          </a:bodyPr>
          <a:lstStyle/>
          <a:p>
            <a:pPr algn="r" eaLnBrk="0" fontAlgn="base" hangingPunct="0">
              <a:spcBef>
                <a:spcPts val="230"/>
              </a:spcBef>
              <a:spcAft>
                <a:spcPct val="0"/>
              </a:spcAft>
              <a:defRPr/>
            </a:pPr>
            <a:r>
              <a:rPr lang="en-US" sz="700" b="1" dirty="0" smtClean="0">
                <a:solidFill>
                  <a:srgbClr val="FFFFFF"/>
                </a:solidFill>
              </a:rPr>
              <a:t>PRESENTATION TITLE IN HEADER / MONTH XX, 2012</a:t>
            </a:r>
            <a:endParaRPr lang="en-US" sz="700" dirty="0" smtClean="0">
              <a:solidFill>
                <a:srgbClr val="FFFFFF"/>
              </a:solidFill>
            </a:endParaRPr>
          </a:p>
        </p:txBody>
      </p:sp>
      <p:sp>
        <p:nvSpPr>
          <p:cNvPr id="6" name="Text Box 9"/>
          <p:cNvSpPr txBox="1">
            <a:spLocks noChangeArrowheads="1"/>
          </p:cNvSpPr>
          <p:nvPr userDrawn="1"/>
        </p:nvSpPr>
        <p:spPr bwMode="auto">
          <a:xfrm>
            <a:off x="487680" y="279818"/>
            <a:ext cx="4334933" cy="200055"/>
          </a:xfrm>
          <a:prstGeom prst="rect">
            <a:avLst/>
          </a:prstGeom>
          <a:noFill/>
          <a:ln w="9525">
            <a:noFill/>
            <a:miter lim="800000"/>
            <a:headEnd/>
            <a:tailEnd/>
          </a:ln>
        </p:spPr>
        <p:txBody>
          <a:bodyPr wrap="square">
            <a:prstTxWarp prst="textNoShape">
              <a:avLst/>
            </a:prstTxWarp>
            <a:spAutoFit/>
          </a:bodyPr>
          <a:lstStyle/>
          <a:p>
            <a:pPr eaLnBrk="0" fontAlgn="base" hangingPunct="0">
              <a:spcBef>
                <a:spcPts val="230"/>
              </a:spcBef>
              <a:spcAft>
                <a:spcPct val="0"/>
              </a:spcAft>
              <a:defRPr/>
            </a:pPr>
            <a:r>
              <a:rPr lang="en-US" sz="700" b="1" dirty="0" smtClean="0">
                <a:solidFill>
                  <a:srgbClr val="FFFFFF"/>
                </a:solidFill>
              </a:rPr>
              <a:t>COMMUNITY COLLEGE RESEARCH CENTER</a:t>
            </a:r>
            <a:endParaRPr lang="en-US" sz="700" dirty="0" smtClean="0">
              <a:solidFill>
                <a:srgbClr val="FFFFFF"/>
              </a:solidFill>
            </a:endParaRPr>
          </a:p>
        </p:txBody>
      </p:sp>
      <p:sp>
        <p:nvSpPr>
          <p:cNvPr id="7" name="Rectangle 6"/>
          <p:cNvSpPr/>
          <p:nvPr userDrawn="1"/>
        </p:nvSpPr>
        <p:spPr bwMode="auto">
          <a:xfrm>
            <a:off x="609600" y="528320"/>
            <a:ext cx="10972800" cy="17272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446617" y="2008821"/>
            <a:ext cx="10972800" cy="4475164"/>
          </a:xfrm>
        </p:spPr>
        <p:txBody>
          <a:bodyPr/>
          <a:lstStyle>
            <a:lvl1pPr>
              <a:buClr>
                <a:schemeClr val="accent4"/>
              </a:buClr>
              <a:defRPr>
                <a:solidFill>
                  <a:srgbClr val="FFFFFF"/>
                </a:solidFill>
              </a:defRPr>
            </a:lvl1pPr>
            <a:lvl2pPr>
              <a:buClr>
                <a:schemeClr val="accent4"/>
              </a:buClr>
              <a:defRPr>
                <a:solidFill>
                  <a:srgbClr val="FFFFFF"/>
                </a:solidFill>
              </a:defRPr>
            </a:lvl2pPr>
            <a:lvl3pPr>
              <a:buClr>
                <a:schemeClr val="accent4"/>
              </a:buClr>
              <a:defRPr>
                <a:solidFill>
                  <a:srgbClr val="FFFFFF"/>
                </a:solidFill>
              </a:defRPr>
            </a:lvl3pPr>
            <a:lvl4pPr>
              <a:buClr>
                <a:schemeClr val="accent4"/>
              </a:buClr>
              <a:defRPr>
                <a:solidFill>
                  <a:srgbClr val="FFFFFF"/>
                </a:solidFill>
              </a:defRPr>
            </a:lvl4pPr>
            <a:lvl5pPr>
              <a:buClr>
                <a:schemeClr val="accent4"/>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46617" y="762000"/>
            <a:ext cx="10972800" cy="1143000"/>
          </a:xfrm>
        </p:spPr>
        <p:txBody>
          <a:bodyPr anchor="ct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646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618" y="762000"/>
            <a:ext cx="10972801" cy="1143000"/>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46620" y="2002155"/>
            <a:ext cx="5305777"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1"/>
          </p:nvPr>
        </p:nvSpPr>
        <p:spPr>
          <a:xfrm>
            <a:off x="6113644" y="2002155"/>
            <a:ext cx="5305777"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79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002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446621" y="2379663"/>
            <a:ext cx="5306484"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eaLnBrk="0" fontAlgn="base" hangingPunct="0">
              <a:spcBef>
                <a:spcPct val="0"/>
              </a:spcBef>
              <a:spcAft>
                <a:spcPct val="0"/>
              </a:spcAft>
              <a:defRPr/>
            </a:pPr>
            <a:endParaRPr lang="en-US" sz="2400">
              <a:solidFill>
                <a:srgbClr val="000000"/>
              </a:solidFill>
            </a:endParaRPr>
          </a:p>
        </p:txBody>
      </p:sp>
      <p:sp>
        <p:nvSpPr>
          <p:cNvPr id="10" name="Rectangle 9"/>
          <p:cNvSpPr/>
          <p:nvPr userDrawn="1"/>
        </p:nvSpPr>
        <p:spPr bwMode="auto">
          <a:xfrm>
            <a:off x="6112937" y="2113915"/>
            <a:ext cx="5306483"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eaLnBrk="0" fontAlgn="base" hangingPunct="0">
              <a:spcBef>
                <a:spcPct val="0"/>
              </a:spcBef>
              <a:spcAft>
                <a:spcPct val="0"/>
              </a:spcAft>
              <a:defRPr/>
            </a:pPr>
            <a:endParaRPr lang="en-US" sz="2400">
              <a:solidFill>
                <a:srgbClr val="000000"/>
              </a:solidFill>
            </a:endParaRPr>
          </a:p>
        </p:txBody>
      </p:sp>
      <p:sp>
        <p:nvSpPr>
          <p:cNvPr id="9" name="Text Placeholder 4"/>
          <p:cNvSpPr>
            <a:spLocks noGrp="1"/>
          </p:cNvSpPr>
          <p:nvPr>
            <p:ph type="body" sz="quarter" idx="11"/>
          </p:nvPr>
        </p:nvSpPr>
        <p:spPr>
          <a:xfrm>
            <a:off x="6113644" y="2415328"/>
            <a:ext cx="5305777" cy="379465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46618" y="762000"/>
            <a:ext cx="10986348" cy="1143000"/>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46620" y="2415328"/>
            <a:ext cx="5305777" cy="380481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hasCustomPrompt="1"/>
          </p:nvPr>
        </p:nvSpPr>
        <p:spPr>
          <a:xfrm>
            <a:off x="446620" y="2113916"/>
            <a:ext cx="5305777" cy="306387"/>
          </a:xfrm>
          <a:solidFill>
            <a:srgbClr val="0065A4"/>
          </a:solidFill>
          <a:ln>
            <a:noFill/>
          </a:ln>
        </p:spPr>
        <p:txBody>
          <a:bodyPr anchor="ctr"/>
          <a:lstStyle>
            <a:lvl1pPr marL="284163" indent="-111125" algn="l">
              <a:buFontTx/>
              <a:buNone/>
              <a:defRPr sz="1200">
                <a:solidFill>
                  <a:schemeClr val="bg1"/>
                </a:solidFill>
              </a:defRPr>
            </a:lvl1pPr>
          </a:lstStyle>
          <a:p>
            <a:pPr lvl="0"/>
            <a:r>
              <a:rPr lang="en-US" dirty="0" smtClean="0"/>
              <a:t>CLICK TO EDIT MASTER TEXT STYLES</a:t>
            </a:r>
            <a:endParaRPr lang="en-US" dirty="0"/>
          </a:p>
        </p:txBody>
      </p:sp>
      <p:sp>
        <p:nvSpPr>
          <p:cNvPr id="12" name="Text Placeholder 6"/>
          <p:cNvSpPr>
            <a:spLocks noGrp="1"/>
          </p:cNvSpPr>
          <p:nvPr>
            <p:ph type="body" sz="quarter" idx="13" hasCustomPrompt="1"/>
          </p:nvPr>
        </p:nvSpPr>
        <p:spPr>
          <a:xfrm>
            <a:off x="6113644" y="2113916"/>
            <a:ext cx="5305777" cy="306387"/>
          </a:xfrm>
          <a:solidFill>
            <a:srgbClr val="0065A4"/>
          </a:solidFill>
          <a:ln>
            <a:noFill/>
          </a:ln>
        </p:spPr>
        <p:txBody>
          <a:bodyPr anchor="ctr"/>
          <a:lstStyle>
            <a:lvl1pPr marL="346075" indent="-234950" algn="l">
              <a:buFontTx/>
              <a:buNone/>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764095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617" y="762001"/>
            <a:ext cx="10966027" cy="1149667"/>
          </a:xfrm>
        </p:spPr>
        <p:txBody>
          <a:bodyPr anchor="ctr"/>
          <a:lstStyle/>
          <a:p>
            <a:r>
              <a:rPr lang="en-US" dirty="0" smtClean="0"/>
              <a:t>Click to edit Master title style</a:t>
            </a:r>
            <a:endParaRPr lang="en-US" dirty="0"/>
          </a:p>
        </p:txBody>
      </p:sp>
      <p:sp>
        <p:nvSpPr>
          <p:cNvPr id="3" name="TextBox 2"/>
          <p:cNvSpPr txBox="1"/>
          <p:nvPr userDrawn="1"/>
        </p:nvSpPr>
        <p:spPr>
          <a:xfrm>
            <a:off x="839894" y="3108961"/>
            <a:ext cx="184731" cy="461665"/>
          </a:xfrm>
          <a:prstGeom prst="rect">
            <a:avLst/>
          </a:prstGeom>
          <a:noFill/>
        </p:spPr>
        <p:txBody>
          <a:bodyPr wrap="none" rtlCol="0">
            <a:spAutoFit/>
          </a:bodyPr>
          <a:lstStyle/>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113727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618" y="750889"/>
            <a:ext cx="10972801" cy="1149667"/>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46620" y="1989987"/>
            <a:ext cx="5305777" cy="4227299"/>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hart Placeholder 6"/>
          <p:cNvSpPr>
            <a:spLocks noGrp="1"/>
          </p:cNvSpPr>
          <p:nvPr>
            <p:ph type="chart" sz="quarter" idx="12"/>
          </p:nvPr>
        </p:nvSpPr>
        <p:spPr>
          <a:xfrm>
            <a:off x="6091772" y="1981519"/>
            <a:ext cx="5327649" cy="4235766"/>
          </a:xfrm>
        </p:spPr>
        <p:txBody>
          <a:bodyPr/>
          <a:lstStyle/>
          <a:p>
            <a:pPr lvl="0"/>
            <a:endParaRPr lang="en-US" noProof="0" smtClean="0"/>
          </a:p>
        </p:txBody>
      </p:sp>
    </p:spTree>
    <p:extLst>
      <p:ext uri="{BB962C8B-B14F-4D97-AF65-F5344CB8AC3E}">
        <p14:creationId xmlns:p14="http://schemas.microsoft.com/office/powerpoint/2010/main" val="2499142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7" name="Chart Placeholder 6"/>
          <p:cNvSpPr>
            <a:spLocks noGrp="1"/>
          </p:cNvSpPr>
          <p:nvPr>
            <p:ph type="chart" sz="quarter" idx="12"/>
          </p:nvPr>
        </p:nvSpPr>
        <p:spPr>
          <a:xfrm>
            <a:off x="6091769" y="2201333"/>
            <a:ext cx="5327649" cy="4105805"/>
          </a:xfrm>
        </p:spPr>
        <p:txBody>
          <a:bodyPr/>
          <a:lstStyle/>
          <a:p>
            <a:pPr lvl="0"/>
            <a:endParaRPr lang="en-US" noProof="0" smtClean="0"/>
          </a:p>
        </p:txBody>
      </p:sp>
      <p:sp>
        <p:nvSpPr>
          <p:cNvPr id="6" name="Chart Placeholder 6"/>
          <p:cNvSpPr>
            <a:spLocks noGrp="1"/>
          </p:cNvSpPr>
          <p:nvPr>
            <p:ph type="chart" sz="quarter" idx="13"/>
          </p:nvPr>
        </p:nvSpPr>
        <p:spPr>
          <a:xfrm>
            <a:off x="446618" y="2201333"/>
            <a:ext cx="5327649" cy="4105805"/>
          </a:xfrm>
        </p:spPr>
        <p:txBody>
          <a:bodyPr/>
          <a:lstStyle/>
          <a:p>
            <a:pPr lvl="0"/>
            <a:endParaRPr lang="en-US" noProof="0" smtClean="0"/>
          </a:p>
        </p:txBody>
      </p:sp>
    </p:spTree>
    <p:extLst>
      <p:ext uri="{BB962C8B-B14F-4D97-AF65-F5344CB8AC3E}">
        <p14:creationId xmlns:p14="http://schemas.microsoft.com/office/powerpoint/2010/main" val="889863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359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Width Head, Copy + Visua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86843" y="584169"/>
            <a:ext cx="11120967" cy="465701"/>
          </a:xfrm>
          <a:prstGeom prst="rect">
            <a:avLst/>
          </a:prstGeom>
        </p:spPr>
        <p:txBody>
          <a:bodyPr vert="horz" lIns="0" tIns="0" rIns="0" bIns="0" rtlCol="0" anchor="t" anchorCtr="0">
            <a:noAutofit/>
          </a:bodyPr>
          <a:lstStyle>
            <a:lvl1pPr>
              <a:defRPr baseline="0"/>
            </a:lvl1pPr>
          </a:lstStyle>
          <a:p>
            <a:r>
              <a:rPr lang="en-US" smtClean="0"/>
              <a:t>insert headline here – up to 1 full-width line</a:t>
            </a:r>
            <a:endParaRPr lang="en-US" dirty="0"/>
          </a:p>
        </p:txBody>
      </p:sp>
      <p:sp>
        <p:nvSpPr>
          <p:cNvPr id="4" name="Footer Placeholder 3"/>
          <p:cNvSpPr>
            <a:spLocks noGrp="1"/>
          </p:cNvSpPr>
          <p:nvPr>
            <p:ph type="ftr" sz="quarter" idx="14"/>
          </p:nvPr>
        </p:nvSpPr>
        <p:spPr>
          <a:xfrm>
            <a:off x="7498085" y="6527945"/>
            <a:ext cx="3860800" cy="207464"/>
          </a:xfrm>
          <a:prstGeom prst="rect">
            <a:avLst/>
          </a:prstGeom>
        </p:spPr>
        <p:txBody>
          <a:bodyPr/>
          <a:lstStyle/>
          <a:p>
            <a:pPr algn="r" eaLnBrk="0" fontAlgn="base" hangingPunct="0">
              <a:spcBef>
                <a:spcPct val="0"/>
              </a:spcBef>
              <a:spcAft>
                <a:spcPct val="0"/>
              </a:spcAft>
            </a:pPr>
            <a:r>
              <a:rPr lang="en-US" sz="2400" dirty="0" smtClean="0">
                <a:solidFill>
                  <a:srgbClr val="000000"/>
                </a:solidFill>
              </a:rPr>
              <a:t>© 2014 Bill &amp; Melinda Gates Foundation      |</a:t>
            </a:r>
            <a:endParaRPr lang="en-US" sz="2400" dirty="0">
              <a:solidFill>
                <a:srgbClr val="000000"/>
              </a:solidFill>
            </a:endParaRPr>
          </a:p>
        </p:txBody>
      </p:sp>
      <p:sp>
        <p:nvSpPr>
          <p:cNvPr id="5" name="Slide Number Placeholder 4"/>
          <p:cNvSpPr>
            <a:spLocks noGrp="1"/>
          </p:cNvSpPr>
          <p:nvPr>
            <p:ph type="sldNum" sz="quarter" idx="15"/>
          </p:nvPr>
        </p:nvSpPr>
        <p:spPr>
          <a:xfrm>
            <a:off x="11359645" y="6527357"/>
            <a:ext cx="253444" cy="207464"/>
          </a:xfrm>
          <a:prstGeom prst="rect">
            <a:avLst/>
          </a:prstGeom>
        </p:spPr>
        <p:txBody>
          <a:bodyPr/>
          <a:lstStyle/>
          <a:p>
            <a:pPr eaLnBrk="0" fontAlgn="base" hangingPunct="0">
              <a:spcBef>
                <a:spcPct val="0"/>
              </a:spcBef>
              <a:spcAft>
                <a:spcPct val="0"/>
              </a:spcAft>
            </a:pPr>
            <a:fld id="{D3F7C509-FEEF-45D3-B896-7C07814C0C13}" type="slidenum">
              <a:rPr lang="en-US" sz="2400" smtClean="0">
                <a:solidFill>
                  <a:srgbClr val="000000"/>
                </a:solidFill>
              </a:rPr>
              <a:pPr eaLnBrk="0" fontAlgn="base" hangingPunct="0">
                <a:spcBef>
                  <a:spcPct val="0"/>
                </a:spcBef>
                <a:spcAft>
                  <a:spcPct val="0"/>
                </a:spcAft>
              </a:pPr>
              <a:t>‹#›</a:t>
            </a:fld>
            <a:endParaRPr lang="en-US" sz="2400" dirty="0">
              <a:solidFill>
                <a:srgbClr val="000000"/>
              </a:solidFill>
            </a:endParaRPr>
          </a:p>
        </p:txBody>
      </p:sp>
      <p:sp>
        <p:nvSpPr>
          <p:cNvPr id="3" name="Text Placeholder 2"/>
          <p:cNvSpPr>
            <a:spLocks noGrp="1"/>
          </p:cNvSpPr>
          <p:nvPr>
            <p:ph type="body" sz="quarter" idx="16" hasCustomPrompt="1"/>
          </p:nvPr>
        </p:nvSpPr>
        <p:spPr>
          <a:xfrm>
            <a:off x="486843" y="1175755"/>
            <a:ext cx="11106151" cy="600132"/>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smtClean="0"/>
              <a:t>Insert explanatory copy here – up to 2 full-width lines.</a:t>
            </a:r>
            <a:endParaRPr lang="en-US"/>
          </a:p>
        </p:txBody>
      </p:sp>
      <p:sp>
        <p:nvSpPr>
          <p:cNvPr id="7" name="Content Placeholder 6"/>
          <p:cNvSpPr>
            <a:spLocks noGrp="1"/>
          </p:cNvSpPr>
          <p:nvPr>
            <p:ph sz="quarter" idx="17" hasCustomPrompt="1"/>
          </p:nvPr>
        </p:nvSpPr>
        <p:spPr>
          <a:xfrm>
            <a:off x="486842" y="1949456"/>
            <a:ext cx="11106151" cy="4288367"/>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smtClean="0"/>
              <a:t>Click icon to insert visual element here</a:t>
            </a:r>
            <a:endParaRPr lang="en-US"/>
          </a:p>
        </p:txBody>
      </p:sp>
    </p:spTree>
    <p:extLst>
      <p:ext uri="{BB962C8B-B14F-4D97-AF65-F5344CB8AC3E}">
        <p14:creationId xmlns:p14="http://schemas.microsoft.com/office/powerpoint/2010/main" val="21940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7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86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73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72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25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70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82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A91BA-9961-43AC-B486-5D72D13220F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79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46617" y="762001"/>
            <a:ext cx="10972800" cy="1149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46617" y="2008823"/>
            <a:ext cx="10972800" cy="4485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8953500" y="6372225"/>
            <a:ext cx="184731" cy="461665"/>
          </a:xfrm>
          <a:prstGeom prst="rect">
            <a:avLst/>
          </a:prstGeom>
          <a:noFill/>
          <a:ln w="9525">
            <a:noFill/>
            <a:miter lim="800000"/>
            <a:headEnd/>
            <a:tailEnd/>
          </a:ln>
        </p:spPr>
        <p:txBody>
          <a:bodyPr wrap="none">
            <a:prstTxWarp prst="textNoShape">
              <a:avLst/>
            </a:prstTxWarp>
            <a:spAutoFit/>
          </a:bodyPr>
          <a:lstStyle/>
          <a:p>
            <a:pPr eaLnBrk="0" fontAlgn="base" hangingPunct="0">
              <a:spcBef>
                <a:spcPct val="0"/>
              </a:spcBef>
              <a:spcAft>
                <a:spcPct val="0"/>
              </a:spcAft>
              <a:defRPr/>
            </a:pPr>
            <a:endParaRPr lang="en-US" sz="2400">
              <a:solidFill>
                <a:srgbClr val="00539B"/>
              </a:solidFill>
            </a:endParaRPr>
          </a:p>
        </p:txBody>
      </p:sp>
      <p:sp>
        <p:nvSpPr>
          <p:cNvPr id="1033" name="Text Box 9"/>
          <p:cNvSpPr txBox="1">
            <a:spLocks noChangeArrowheads="1"/>
          </p:cNvSpPr>
          <p:nvPr/>
        </p:nvSpPr>
        <p:spPr bwMode="auto">
          <a:xfrm>
            <a:off x="7829973" y="289978"/>
            <a:ext cx="3874348" cy="200055"/>
          </a:xfrm>
          <a:prstGeom prst="rect">
            <a:avLst/>
          </a:prstGeom>
          <a:noFill/>
          <a:ln w="9525">
            <a:noFill/>
            <a:miter lim="800000"/>
            <a:headEnd/>
            <a:tailEnd/>
          </a:ln>
        </p:spPr>
        <p:txBody>
          <a:bodyPr wrap="square">
            <a:prstTxWarp prst="textNoShape">
              <a:avLst/>
            </a:prstTxWarp>
            <a:spAutoFit/>
          </a:bodyPr>
          <a:lstStyle/>
          <a:p>
            <a:pPr algn="r" eaLnBrk="0" fontAlgn="base" hangingPunct="0">
              <a:spcBef>
                <a:spcPts val="230"/>
              </a:spcBef>
              <a:spcAft>
                <a:spcPct val="0"/>
              </a:spcAft>
              <a:defRPr/>
            </a:pPr>
            <a:r>
              <a:rPr lang="en-US" sz="700" b="1" dirty="0" smtClean="0">
                <a:solidFill>
                  <a:srgbClr val="00539B"/>
                </a:solidFill>
              </a:rPr>
              <a:t>January 5, 2016</a:t>
            </a:r>
            <a:endParaRPr lang="en-US" sz="700" dirty="0" smtClean="0">
              <a:solidFill>
                <a:srgbClr val="00539B"/>
              </a:solidFill>
            </a:endParaRPr>
          </a:p>
        </p:txBody>
      </p:sp>
      <p:sp>
        <p:nvSpPr>
          <p:cNvPr id="1034" name="Text Box 10"/>
          <p:cNvSpPr txBox="1">
            <a:spLocks noChangeArrowheads="1"/>
          </p:cNvSpPr>
          <p:nvPr/>
        </p:nvSpPr>
        <p:spPr bwMode="auto">
          <a:xfrm>
            <a:off x="11267018" y="6477418"/>
            <a:ext cx="560916" cy="244475"/>
          </a:xfrm>
          <a:prstGeom prst="rect">
            <a:avLst/>
          </a:prstGeom>
          <a:noFill/>
          <a:ln w="9525">
            <a:noFill/>
            <a:miter lim="800000"/>
            <a:headEnd/>
            <a:tailEnd/>
          </a:ln>
        </p:spPr>
        <p:txBody>
          <a:bodyPr>
            <a:prstTxWarp prst="textNoShape">
              <a:avLst/>
            </a:prstTxWarp>
            <a:spAutoFit/>
          </a:bodyPr>
          <a:lstStyle/>
          <a:p>
            <a:pPr eaLnBrk="0" fontAlgn="base" hangingPunct="0">
              <a:spcBef>
                <a:spcPct val="50000"/>
              </a:spcBef>
              <a:spcAft>
                <a:spcPct val="0"/>
              </a:spcAft>
              <a:defRPr/>
            </a:pPr>
            <a:fld id="{EE94B151-4CCD-D943-B1FB-60C2EADD0F05}" type="slidenum">
              <a:rPr lang="en-US" sz="1000">
                <a:solidFill>
                  <a:srgbClr val="141313"/>
                </a:solidFill>
              </a:rPr>
              <a:pPr eaLnBrk="0" fontAlgn="base" hangingPunct="0">
                <a:spcBef>
                  <a:spcPct val="50000"/>
                </a:spcBef>
                <a:spcAft>
                  <a:spcPct val="0"/>
                </a:spcAft>
                <a:defRPr/>
              </a:pPr>
              <a:t>‹#›</a:t>
            </a:fld>
            <a:endParaRPr lang="en-US" sz="1000" dirty="0">
              <a:solidFill>
                <a:srgbClr val="141313"/>
              </a:solidFill>
            </a:endParaRPr>
          </a:p>
        </p:txBody>
      </p:sp>
      <p:sp>
        <p:nvSpPr>
          <p:cNvPr id="8" name="Rectangle 7"/>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9" name="Text Box 9"/>
          <p:cNvSpPr txBox="1">
            <a:spLocks noChangeArrowheads="1"/>
          </p:cNvSpPr>
          <p:nvPr userDrawn="1"/>
        </p:nvSpPr>
        <p:spPr bwMode="auto">
          <a:xfrm>
            <a:off x="487680" y="279818"/>
            <a:ext cx="4334933" cy="200055"/>
          </a:xfrm>
          <a:prstGeom prst="rect">
            <a:avLst/>
          </a:prstGeom>
          <a:noFill/>
          <a:ln w="9525">
            <a:noFill/>
            <a:miter lim="800000"/>
            <a:headEnd/>
            <a:tailEnd/>
          </a:ln>
        </p:spPr>
        <p:txBody>
          <a:bodyPr wrap="square">
            <a:prstTxWarp prst="textNoShape">
              <a:avLst/>
            </a:prstTxWarp>
            <a:spAutoFit/>
          </a:bodyPr>
          <a:lstStyle/>
          <a:p>
            <a:pPr eaLnBrk="0" fontAlgn="base" hangingPunct="0">
              <a:spcBef>
                <a:spcPts val="230"/>
              </a:spcBef>
              <a:spcAft>
                <a:spcPct val="0"/>
              </a:spcAft>
              <a:defRPr/>
            </a:pPr>
            <a:r>
              <a:rPr lang="en-US" sz="700" b="1" dirty="0" smtClean="0">
                <a:solidFill>
                  <a:srgbClr val="00539B"/>
                </a:solidFill>
              </a:rPr>
              <a:t>COMMUNITY COLLEGE RESEARCH CENTER</a:t>
            </a:r>
            <a:endParaRPr lang="en-US" sz="700" dirty="0" smtClean="0">
              <a:solidFill>
                <a:srgbClr val="00539B"/>
              </a:solidFill>
            </a:endParaRPr>
          </a:p>
        </p:txBody>
      </p:sp>
    </p:spTree>
    <p:extLst>
      <p:ext uri="{BB962C8B-B14F-4D97-AF65-F5344CB8AC3E}">
        <p14:creationId xmlns:p14="http://schemas.microsoft.com/office/powerpoint/2010/main" val="18050862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sldNum="0" hdr="0" ftr="0"/>
  <p:txStyles>
    <p:titleStyle>
      <a:lvl1pPr algn="l" rtl="0" eaLnBrk="0" fontAlgn="base" hangingPunct="0">
        <a:spcBef>
          <a:spcPct val="0"/>
        </a:spcBef>
        <a:spcAft>
          <a:spcPct val="0"/>
        </a:spcAft>
        <a:defRPr sz="3200" b="1">
          <a:solidFill>
            <a:srgbClr val="141313"/>
          </a:solidFill>
          <a:latin typeface="+mj-lt"/>
          <a:ea typeface="+mj-ea"/>
          <a:cs typeface="+mj-cs"/>
        </a:defRPr>
      </a:lvl1pPr>
      <a:lvl2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5pPr>
      <a:lvl6pPr marL="4572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6pPr>
      <a:lvl7pPr marL="9144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7pPr>
      <a:lvl8pPr marL="13716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8pPr>
      <a:lvl9pPr marL="18288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9pPr>
    </p:titleStyle>
    <p:bodyStyle>
      <a:lvl1pPr marL="169863" indent="-169863" algn="l" rtl="0" eaLnBrk="0" fontAlgn="base" hangingPunct="0">
        <a:spcBef>
          <a:spcPct val="20000"/>
        </a:spcBef>
        <a:spcAft>
          <a:spcPct val="0"/>
        </a:spcAft>
        <a:buClr>
          <a:schemeClr val="bg2"/>
        </a:buClr>
        <a:buChar char="•"/>
        <a:defRPr>
          <a:solidFill>
            <a:srgbClr val="141313"/>
          </a:solidFill>
          <a:latin typeface="+mn-lt"/>
          <a:ea typeface="+mn-ea"/>
          <a:cs typeface="+mn-cs"/>
        </a:defRPr>
      </a:lvl1pPr>
      <a:lvl2pPr marL="568325" indent="-222250" algn="l" rtl="0" eaLnBrk="0" fontAlgn="base" hangingPunct="0">
        <a:spcBef>
          <a:spcPct val="20000"/>
        </a:spcBef>
        <a:spcAft>
          <a:spcPct val="0"/>
        </a:spcAft>
        <a:buClr>
          <a:schemeClr val="bg2"/>
        </a:buClr>
        <a:buChar char="–"/>
        <a:defRPr>
          <a:solidFill>
            <a:srgbClr val="141313"/>
          </a:solidFill>
          <a:latin typeface="+mn-lt"/>
          <a:ea typeface="+mn-ea"/>
        </a:defRPr>
      </a:lvl2pPr>
      <a:lvl3pPr marL="741363" indent="-173038" algn="l" rtl="0" eaLnBrk="0" fontAlgn="base" hangingPunct="0">
        <a:spcBef>
          <a:spcPct val="20000"/>
        </a:spcBef>
        <a:spcAft>
          <a:spcPct val="0"/>
        </a:spcAft>
        <a:buClr>
          <a:schemeClr val="bg2"/>
        </a:buClr>
        <a:buChar char="•"/>
        <a:defRPr sz="1600">
          <a:solidFill>
            <a:srgbClr val="141313"/>
          </a:solidFill>
          <a:latin typeface="+mn-lt"/>
          <a:ea typeface="+mn-ea"/>
        </a:defRPr>
      </a:lvl3pPr>
      <a:lvl4pPr marL="914400" indent="-173038" algn="l" rtl="0" eaLnBrk="0" fontAlgn="base" hangingPunct="0">
        <a:spcBef>
          <a:spcPct val="20000"/>
        </a:spcBef>
        <a:spcAft>
          <a:spcPct val="0"/>
        </a:spcAft>
        <a:buClr>
          <a:schemeClr val="bg2"/>
        </a:buClr>
        <a:buChar char="–"/>
        <a:defRPr sz="1600">
          <a:solidFill>
            <a:srgbClr val="141313"/>
          </a:solidFill>
          <a:latin typeface="+mn-lt"/>
          <a:ea typeface="+mn-ea"/>
        </a:defRPr>
      </a:lvl4pPr>
      <a:lvl5pPr marL="1087438" indent="-173038" algn="l" rtl="0" eaLnBrk="0" fontAlgn="base" hangingPunct="0">
        <a:spcBef>
          <a:spcPct val="20000"/>
        </a:spcBef>
        <a:spcAft>
          <a:spcPct val="0"/>
        </a:spcAft>
        <a:buClr>
          <a:schemeClr val="bg2"/>
        </a:buClr>
        <a:buChar char="»"/>
        <a:tabLst>
          <a:tab pos="1087438" algn="l"/>
        </a:tabLst>
        <a:defRPr sz="1400">
          <a:solidFill>
            <a:srgbClr val="141313"/>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1866868"/>
            <a:ext cx="11859490" cy="1922975"/>
          </a:xfrm>
        </p:spPr>
        <p:txBody>
          <a:bodyPr>
            <a:noAutofit/>
          </a:bodyPr>
          <a:lstStyle/>
          <a:p>
            <a:pPr>
              <a:spcAft>
                <a:spcPts val="1800"/>
              </a:spcAft>
            </a:pPr>
            <a:r>
              <a:rPr lang="en-US" dirty="0">
                <a:solidFill>
                  <a:srgbClr val="00539B"/>
                </a:solidFill>
                <a:latin typeface="ITC Avant Garde Std Bk" pitchFamily="34" charset="0"/>
              </a:rPr>
              <a:t>Aligning Guided Pathways with Integrated Advising and Student </a:t>
            </a:r>
            <a:r>
              <a:rPr lang="en-US" dirty="0" smtClean="0">
                <a:solidFill>
                  <a:srgbClr val="00539B"/>
                </a:solidFill>
                <a:latin typeface="ITC Avant Garde Std Bk" pitchFamily="34" charset="0"/>
              </a:rPr>
              <a:t>Supports</a:t>
            </a:r>
            <a:endParaRPr lang="en-US" dirty="0">
              <a:solidFill>
                <a:srgbClr val="455560"/>
              </a:solidFill>
              <a:latin typeface="ITC Avant Garde Std Bk" pitchFamily="34" charset="0"/>
            </a:endParaRPr>
          </a:p>
        </p:txBody>
      </p:sp>
      <p:sp>
        <p:nvSpPr>
          <p:cNvPr id="12" name="Rectangle 11"/>
          <p:cNvSpPr/>
          <p:nvPr/>
        </p:nvSpPr>
        <p:spPr>
          <a:xfrm>
            <a:off x="-1" y="3962400"/>
            <a:ext cx="9193427"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p:txBody>
      </p:sp>
      <p:pic>
        <p:nvPicPr>
          <p:cNvPr id="13" name="Picture 12" descr="http://www.taoyoung.com/Images/img_compass.jpg"/>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962400"/>
            <a:ext cx="2895600" cy="2133600"/>
          </a:xfrm>
          <a:prstGeom prst="rect">
            <a:avLst/>
          </a:prstGeom>
          <a:noFill/>
          <a:ln>
            <a:noFill/>
          </a:ln>
        </p:spPr>
      </p:pic>
      <p:cxnSp>
        <p:nvCxnSpPr>
          <p:cNvPr id="14" name="Straight Connector 13"/>
          <p:cNvCxnSpPr/>
          <p:nvPr/>
        </p:nvCxnSpPr>
        <p:spPr>
          <a:xfrm>
            <a:off x="2768217" y="1375719"/>
            <a:ext cx="6655566" cy="1493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39368" y="277572"/>
            <a:ext cx="2443396" cy="1008776"/>
          </a:xfrm>
          <a:prstGeom prst="rect">
            <a:avLst/>
          </a:prstGeom>
        </p:spPr>
      </p:pic>
      <p:sp>
        <p:nvSpPr>
          <p:cNvPr id="3" name="TextBox 2"/>
          <p:cNvSpPr txBox="1"/>
          <p:nvPr/>
        </p:nvSpPr>
        <p:spPr>
          <a:xfrm>
            <a:off x="200168" y="4383602"/>
            <a:ext cx="6665329" cy="1246495"/>
          </a:xfrm>
          <a:prstGeom prst="rect">
            <a:avLst/>
          </a:prstGeom>
          <a:noFill/>
        </p:spPr>
        <p:txBody>
          <a:bodyPr wrap="square" rtlCol="0">
            <a:spAutoFit/>
          </a:bodyPr>
          <a:lstStyle/>
          <a:p>
            <a:pPr>
              <a:spcAft>
                <a:spcPts val="1800"/>
              </a:spcAft>
            </a:pPr>
            <a:r>
              <a:rPr lang="en-US" sz="2000" dirty="0" smtClean="0">
                <a:solidFill>
                  <a:schemeClr val="bg1"/>
                </a:solidFill>
                <a:latin typeface="ITC Avant Garde Std Bk" panose="020B0502020202020204" pitchFamily="34" charset="0"/>
              </a:rPr>
              <a:t>Dr. Karen Stout,  President/CEO, Achieving the Dream</a:t>
            </a:r>
          </a:p>
          <a:p>
            <a:pPr>
              <a:spcAft>
                <a:spcPts val="1800"/>
              </a:spcAft>
            </a:pPr>
            <a:r>
              <a:rPr lang="en-US" sz="2000" dirty="0" smtClean="0">
                <a:solidFill>
                  <a:schemeClr val="bg1"/>
                </a:solidFill>
                <a:latin typeface="ITC Avant Garde Std Bk" panose="020B0502020202020204" pitchFamily="34" charset="0"/>
              </a:rPr>
              <a:t>Mei-Yen Ireland, Associate Director of Integrated Advising and Student Supports</a:t>
            </a:r>
          </a:p>
        </p:txBody>
      </p:sp>
      <p:sp>
        <p:nvSpPr>
          <p:cNvPr id="4" name="Rectangle 3"/>
          <p:cNvSpPr/>
          <p:nvPr/>
        </p:nvSpPr>
        <p:spPr>
          <a:xfrm>
            <a:off x="3907997" y="6261535"/>
            <a:ext cx="4376006" cy="369332"/>
          </a:xfrm>
          <a:prstGeom prst="rect">
            <a:avLst/>
          </a:prstGeom>
        </p:spPr>
        <p:txBody>
          <a:bodyPr wrap="none">
            <a:spAutoFit/>
          </a:bodyPr>
          <a:lstStyle/>
          <a:p>
            <a:r>
              <a:rPr lang="en-US" dirty="0">
                <a:solidFill>
                  <a:srgbClr val="455560"/>
                </a:solidFill>
                <a:latin typeface="ITC Avant Garde Std Bk" pitchFamily="34" charset="0"/>
              </a:rPr>
              <a:t>Pathways Institute #3: October 2, 2016</a:t>
            </a:r>
            <a:endParaRPr lang="en-US" dirty="0"/>
          </a:p>
        </p:txBody>
      </p:sp>
      <p:sp>
        <p:nvSpPr>
          <p:cNvPr id="9" name="TextBox 8"/>
          <p:cNvSpPr txBox="1"/>
          <p:nvPr/>
        </p:nvSpPr>
        <p:spPr>
          <a:xfrm>
            <a:off x="6865497" y="4383602"/>
            <a:ext cx="2327929" cy="1000274"/>
          </a:xfrm>
          <a:prstGeom prst="rect">
            <a:avLst/>
          </a:prstGeom>
          <a:noFill/>
        </p:spPr>
        <p:txBody>
          <a:bodyPr wrap="square" rtlCol="0">
            <a:spAutoFit/>
          </a:bodyPr>
          <a:lstStyle/>
          <a:p>
            <a:pPr>
              <a:spcAft>
                <a:spcPts val="1800"/>
              </a:spcAft>
            </a:pPr>
            <a:r>
              <a:rPr lang="en-US" sz="2200" dirty="0" smtClean="0">
                <a:solidFill>
                  <a:srgbClr val="F6A01A"/>
                </a:solidFill>
                <a:latin typeface="ITC Avant Garde Std Bk" panose="020B0502020202020204" pitchFamily="34" charset="0"/>
              </a:rPr>
              <a:t>@</a:t>
            </a:r>
            <a:r>
              <a:rPr lang="en-US" sz="2200" dirty="0" err="1" smtClean="0">
                <a:solidFill>
                  <a:srgbClr val="F6A01A"/>
                </a:solidFill>
                <a:latin typeface="ITC Avant Garde Std Bk" panose="020B0502020202020204" pitchFamily="34" charset="0"/>
              </a:rPr>
              <a:t>drkastout</a:t>
            </a:r>
            <a:endParaRPr lang="en-US" sz="2200" dirty="0">
              <a:solidFill>
                <a:srgbClr val="F6A01A"/>
              </a:solidFill>
              <a:latin typeface="ITC Avant Garde Std Bk" panose="020B0502020202020204" pitchFamily="34" charset="0"/>
            </a:endParaRPr>
          </a:p>
          <a:p>
            <a:pPr>
              <a:spcAft>
                <a:spcPts val="1800"/>
              </a:spcAft>
            </a:pPr>
            <a:r>
              <a:rPr lang="en-US" sz="2200" dirty="0">
                <a:solidFill>
                  <a:srgbClr val="F6A01A"/>
                </a:solidFill>
                <a:latin typeface="ITC Avant Garde Std Bk" panose="020B0502020202020204" pitchFamily="34" charset="0"/>
              </a:rPr>
              <a:t>@</a:t>
            </a:r>
            <a:r>
              <a:rPr lang="en-US" sz="2200" dirty="0" err="1">
                <a:solidFill>
                  <a:srgbClr val="F6A01A"/>
                </a:solidFill>
                <a:latin typeface="ITC Avant Garde Std Bk" panose="020B0502020202020204" pitchFamily="34" charset="0"/>
              </a:rPr>
              <a:t>MeiYenIreland</a:t>
            </a:r>
            <a:endParaRPr lang="en-US" sz="2200" dirty="0" smtClean="0">
              <a:solidFill>
                <a:srgbClr val="F6A01A"/>
              </a:solidFill>
              <a:latin typeface="ITC Avant Garde Std Bk" panose="020B0502020202020204" pitchFamily="34" charset="0"/>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3302" y="334698"/>
            <a:ext cx="1621795" cy="894523"/>
          </a:xfrm>
          <a:prstGeom prst="rect">
            <a:avLst/>
          </a:prstGeom>
          <a:noFill/>
          <a:ln>
            <a:noFill/>
          </a:ln>
        </p:spPr>
      </p:pic>
    </p:spTree>
    <p:extLst>
      <p:ext uri="{BB962C8B-B14F-4D97-AF65-F5344CB8AC3E}">
        <p14:creationId xmlns:p14="http://schemas.microsoft.com/office/powerpoint/2010/main" val="258715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838200"/>
          </a:xfrm>
        </p:spPr>
        <p:txBody>
          <a:bodyPr>
            <a:noAutofit/>
          </a:bodyPr>
          <a:lstStyle/>
          <a:p>
            <a:r>
              <a:rPr lang="en-US" sz="3200" dirty="0">
                <a:solidFill>
                  <a:srgbClr val="008E7F"/>
                </a:solidFill>
                <a:latin typeface="ITC Avant Garde Std Bk" pitchFamily="34" charset="0"/>
              </a:rPr>
              <a:t>Critical Elements</a:t>
            </a: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512618" y="1487841"/>
            <a:ext cx="11166763" cy="4684359"/>
          </a:xfrm>
          <a:prstGeom prst="rect">
            <a:avLst/>
          </a:prstGeom>
        </p:spPr>
        <p:txBody>
          <a:bodyPr wrap="square">
            <a:spAutoFit/>
          </a:bodyPr>
          <a:lstStyle/>
          <a:p>
            <a:pPr marL="342900" indent="-342900">
              <a:spcBef>
                <a:spcPct val="20000"/>
              </a:spcBef>
              <a:spcAft>
                <a:spcPts val="2400"/>
              </a:spcAft>
              <a:buFont typeface="Wingdings" panose="05000000000000000000" pitchFamily="2" charset="2"/>
              <a:buChar char="Ø"/>
            </a:pPr>
            <a:r>
              <a:rPr lang="en-US" sz="2800" dirty="0">
                <a:solidFill>
                  <a:srgbClr val="00539B"/>
                </a:solidFill>
              </a:rPr>
              <a:t>Communicating the vision to all stakeholders to generate buy-in</a:t>
            </a:r>
          </a:p>
          <a:p>
            <a:pPr marL="342900" indent="-342900">
              <a:spcBef>
                <a:spcPct val="20000"/>
              </a:spcBef>
              <a:spcAft>
                <a:spcPts val="2400"/>
              </a:spcAft>
              <a:buFont typeface="Wingdings" panose="05000000000000000000" pitchFamily="2" charset="2"/>
              <a:buChar char="Ø"/>
            </a:pPr>
            <a:r>
              <a:rPr lang="en-US" sz="2800" dirty="0">
                <a:solidFill>
                  <a:srgbClr val="00539B"/>
                </a:solidFill>
              </a:rPr>
              <a:t>Connecting integrated planning and advising to other student success efforts</a:t>
            </a:r>
          </a:p>
          <a:p>
            <a:pPr marL="342900" indent="-342900">
              <a:spcBef>
                <a:spcPct val="20000"/>
              </a:spcBef>
              <a:spcAft>
                <a:spcPts val="2400"/>
              </a:spcAft>
              <a:buFont typeface="Wingdings" panose="05000000000000000000" pitchFamily="2" charset="2"/>
              <a:buChar char="Ø"/>
            </a:pPr>
            <a:r>
              <a:rPr lang="en-US" sz="2800" dirty="0">
                <a:solidFill>
                  <a:srgbClr val="00539B"/>
                </a:solidFill>
              </a:rPr>
              <a:t>Placing advisors and faculty in key leadership roles</a:t>
            </a:r>
          </a:p>
          <a:p>
            <a:pPr marL="342900" indent="-342900">
              <a:spcBef>
                <a:spcPct val="20000"/>
              </a:spcBef>
              <a:spcAft>
                <a:spcPts val="2400"/>
              </a:spcAft>
              <a:buFont typeface="Wingdings" panose="05000000000000000000" pitchFamily="2" charset="2"/>
              <a:buChar char="Ø"/>
            </a:pPr>
            <a:r>
              <a:rPr lang="en-US" sz="2800" dirty="0">
                <a:solidFill>
                  <a:srgbClr val="00539B"/>
                </a:solidFill>
              </a:rPr>
              <a:t>Strengthening collaboration across silos </a:t>
            </a:r>
          </a:p>
          <a:p>
            <a:pPr marL="342900" indent="-342900">
              <a:spcBef>
                <a:spcPct val="20000"/>
              </a:spcBef>
              <a:spcAft>
                <a:spcPts val="2400"/>
              </a:spcAft>
              <a:buFont typeface="Wingdings" panose="05000000000000000000" pitchFamily="2" charset="2"/>
              <a:buChar char="Ø"/>
            </a:pPr>
            <a:r>
              <a:rPr lang="en-US" sz="2800" dirty="0">
                <a:solidFill>
                  <a:srgbClr val="00539B"/>
                </a:solidFill>
              </a:rPr>
              <a:t>Assessing readiness and engaging in honest cross-hierarchical and cross-functional conversations early</a:t>
            </a:r>
          </a:p>
        </p:txBody>
      </p:sp>
      <p:grpSp>
        <p:nvGrpSpPr>
          <p:cNvPr id="9" name="Group 8"/>
          <p:cNvGrpSpPr/>
          <p:nvPr/>
        </p:nvGrpSpPr>
        <p:grpSpPr>
          <a:xfrm>
            <a:off x="0" y="0"/>
            <a:ext cx="12192000" cy="819150"/>
            <a:chOff x="-1524000" y="0"/>
            <a:chExt cx="12192000" cy="819150"/>
          </a:xfrm>
        </p:grpSpPr>
        <p:sp>
          <p:nvSpPr>
            <p:cNvPr id="10" name="Rectangle 9"/>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4" name="Picture 13"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356099" y="6151477"/>
            <a:ext cx="1167903" cy="494665"/>
          </a:xfrm>
          <a:prstGeom prst="rect">
            <a:avLst/>
          </a:prstGeom>
        </p:spPr>
      </p:pic>
      <p:cxnSp>
        <p:nvCxnSpPr>
          <p:cNvPr id="16" name="Straight Connector 15"/>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2567" y="6054478"/>
            <a:ext cx="1396338" cy="601528"/>
          </a:xfrm>
          <a:prstGeom prst="rect">
            <a:avLst/>
          </a:prstGeom>
          <a:noFill/>
          <a:ln>
            <a:noFill/>
          </a:ln>
        </p:spPr>
      </p:pic>
    </p:spTree>
    <p:extLst>
      <p:ext uri="{BB962C8B-B14F-4D97-AF65-F5344CB8AC3E}">
        <p14:creationId xmlns:p14="http://schemas.microsoft.com/office/powerpoint/2010/main" val="162509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838200"/>
          </a:xfrm>
        </p:spPr>
        <p:txBody>
          <a:bodyPr>
            <a:noAutofit/>
          </a:bodyPr>
          <a:lstStyle/>
          <a:p>
            <a:r>
              <a:rPr lang="en-US" sz="3200" dirty="0" smtClean="0">
                <a:solidFill>
                  <a:srgbClr val="008E7F"/>
                </a:solidFill>
                <a:latin typeface="ITC Avant Garde Std Bk" pitchFamily="34" charset="0"/>
              </a:rPr>
              <a:t>Readiness Assessment</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0" y="0"/>
            <a:ext cx="12192000" cy="819150"/>
            <a:chOff x="-1524000" y="0"/>
            <a:chExt cx="12192000" cy="819150"/>
          </a:xfrm>
        </p:grpSpPr>
        <p:sp>
          <p:nvSpPr>
            <p:cNvPr id="9" name="Rectangle 8"/>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0" name="Picture 9"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540830" y="6035928"/>
            <a:ext cx="1167903" cy="494665"/>
          </a:xfrm>
          <a:prstGeom prst="rect">
            <a:avLst/>
          </a:prstGeom>
        </p:spPr>
      </p:pic>
      <p:cxnSp>
        <p:nvCxnSpPr>
          <p:cNvPr id="15" name="Straight Connector 14"/>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3309" r="19086"/>
          <a:stretch/>
        </p:blipFill>
        <p:spPr>
          <a:xfrm rot="5400000">
            <a:off x="4022559" y="-117542"/>
            <a:ext cx="4145010" cy="7934480"/>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9399" y="5982496"/>
            <a:ext cx="1396338" cy="601528"/>
          </a:xfrm>
          <a:prstGeom prst="rect">
            <a:avLst/>
          </a:prstGeom>
          <a:noFill/>
          <a:ln>
            <a:noFill/>
          </a:ln>
        </p:spPr>
      </p:pic>
    </p:spTree>
    <p:extLst>
      <p:ext uri="{BB962C8B-B14F-4D97-AF65-F5344CB8AC3E}">
        <p14:creationId xmlns:p14="http://schemas.microsoft.com/office/powerpoint/2010/main" val="3435436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881090"/>
            <a:ext cx="10091352" cy="782820"/>
          </a:xfrm>
        </p:spPr>
        <p:txBody>
          <a:bodyPr>
            <a:noAutofit/>
          </a:bodyPr>
          <a:lstStyle/>
          <a:p>
            <a:r>
              <a:rPr lang="en-US" sz="3200" dirty="0" smtClean="0">
                <a:solidFill>
                  <a:srgbClr val="008E7F"/>
                </a:solidFill>
                <a:latin typeface="ITC Avant Garde Std Bk" pitchFamily="34" charset="0"/>
              </a:rPr>
              <a:t>Aligned Redesign Approach</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40830" y="6048255"/>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996829723"/>
              </p:ext>
            </p:extLst>
          </p:nvPr>
        </p:nvGraphicFramePr>
        <p:xfrm>
          <a:off x="344774" y="1802939"/>
          <a:ext cx="11512445" cy="4015110"/>
        </p:xfrm>
        <a:graphic>
          <a:graphicData uri="http://schemas.openxmlformats.org/drawingml/2006/table">
            <a:tbl>
              <a:tblPr firstRow="1" bandRow="1">
                <a:tableStyleId>{5C22544A-7EE6-4342-B048-85BDC9FD1C3A}</a:tableStyleId>
              </a:tblPr>
              <a:tblGrid>
                <a:gridCol w="3432747"/>
                <a:gridCol w="8079698"/>
              </a:tblGrid>
              <a:tr h="481812">
                <a:tc>
                  <a:txBody>
                    <a:bodyPr/>
                    <a:lstStyle/>
                    <a:p>
                      <a:r>
                        <a:rPr lang="en-US" sz="2000" b="0" dirty="0" smtClean="0">
                          <a:latin typeface="ITC Avant Garde Std Bk" panose="020B0502020202020204" pitchFamily="34" charset="0"/>
                        </a:rPr>
                        <a:t>Guided Pathways</a:t>
                      </a:r>
                      <a:endParaRPr lang="en-US" sz="2000" b="0" dirty="0">
                        <a:latin typeface="ITC Avant Garde Std Bk" panose="020B0502020202020204" pitchFamily="34" charset="0"/>
                      </a:endParaRPr>
                    </a:p>
                  </a:txBody>
                  <a:tcPr anchor="ctr">
                    <a:lnR w="38100" cap="flat" cmpd="sng" algn="ctr">
                      <a:solidFill>
                        <a:schemeClr val="bg1"/>
                      </a:solidFill>
                      <a:prstDash val="solid"/>
                      <a:round/>
                      <a:headEnd type="none" w="med" len="med"/>
                      <a:tailEnd type="none" w="med" len="med"/>
                    </a:lnR>
                    <a:lnB w="38100" cmpd="sng">
                      <a:noFill/>
                    </a:lnB>
                    <a:solidFill>
                      <a:srgbClr val="F6A01A"/>
                    </a:solidFill>
                  </a:tcPr>
                </a:tc>
                <a:tc>
                  <a:txBody>
                    <a:bodyPr/>
                    <a:lstStyle/>
                    <a:p>
                      <a:r>
                        <a:rPr lang="en-US" sz="2000" b="0" dirty="0" smtClean="0">
                          <a:latin typeface="ITC Avant Garde Std Bk" panose="020B0502020202020204" pitchFamily="34" charset="0"/>
                        </a:rPr>
                        <a:t>Integrated Advising and Student Supports</a:t>
                      </a:r>
                      <a:endParaRPr lang="en-US" sz="2000" b="0" dirty="0">
                        <a:latin typeface="ITC Avant Garde Std Bk" panose="020B0502020202020204" pitchFamily="34" charset="0"/>
                      </a:endParaRPr>
                    </a:p>
                  </a:txBody>
                  <a:tcPr anchor="ctr">
                    <a:lnL w="38100" cap="flat" cmpd="sng" algn="ctr">
                      <a:solidFill>
                        <a:schemeClr val="bg1"/>
                      </a:solidFill>
                      <a:prstDash val="solid"/>
                      <a:round/>
                      <a:headEnd type="none" w="med" len="med"/>
                      <a:tailEnd type="none" w="med" len="med"/>
                    </a:lnL>
                    <a:lnB w="38100" cmpd="sng">
                      <a:noFill/>
                    </a:lnB>
                    <a:solidFill>
                      <a:srgbClr val="00539B"/>
                    </a:solidFill>
                  </a:tcPr>
                </a:tc>
              </a:tr>
              <a:tr h="1003458">
                <a:tc>
                  <a:txBody>
                    <a:bodyPr/>
                    <a:lstStyle/>
                    <a:p>
                      <a:r>
                        <a:rPr lang="en-US" sz="2200" dirty="0" smtClean="0">
                          <a:solidFill>
                            <a:srgbClr val="00539B"/>
                          </a:solidFill>
                        </a:rPr>
                        <a:t>Redesign the entire student experience</a:t>
                      </a:r>
                      <a:endParaRPr lang="en-US" sz="2200" dirty="0">
                        <a:solidFill>
                          <a:srgbClr val="00539B"/>
                        </a:solidFill>
                      </a:endParaRPr>
                    </a:p>
                  </a:txBody>
                  <a:tcPr>
                    <a:lnL w="12700" cmpd="sng">
                      <a:noFill/>
                    </a:lnL>
                    <a:lnR w="38100" cap="flat" cmpd="sng" algn="ctr">
                      <a:solidFill>
                        <a:srgbClr val="00539B"/>
                      </a:solidFill>
                      <a:prstDash val="solid"/>
                      <a:round/>
                      <a:headEnd type="none" w="med" len="med"/>
                      <a:tailEnd type="none" w="med" len="med"/>
                    </a:lnR>
                    <a:lnT w="38100" cmpd="sng">
                      <a:noFill/>
                    </a:lnT>
                    <a:lnB w="38100" cap="flat" cmpd="sng" algn="ctr">
                      <a:solidFill>
                        <a:srgbClr val="0053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smtClean="0">
                          <a:solidFill>
                            <a:srgbClr val="00539B"/>
                          </a:solidFill>
                        </a:rPr>
                        <a:t>Support students</a:t>
                      </a:r>
                      <a:r>
                        <a:rPr lang="en-US" sz="2200" baseline="0" dirty="0" smtClean="0">
                          <a:solidFill>
                            <a:srgbClr val="00539B"/>
                          </a:solidFill>
                        </a:rPr>
                        <a:t> through their entire experience from connection to the college through to transfer to a four-year institution or career.</a:t>
                      </a:r>
                      <a:endParaRPr lang="en-US" sz="2200" dirty="0">
                        <a:solidFill>
                          <a:srgbClr val="00539B"/>
                        </a:solidFill>
                      </a:endParaRPr>
                    </a:p>
                  </a:txBody>
                  <a:tcPr>
                    <a:lnL w="38100" cap="flat" cmpd="sng" algn="ctr">
                      <a:solidFill>
                        <a:srgbClr val="00539B"/>
                      </a:solidFill>
                      <a:prstDash val="solid"/>
                      <a:round/>
                      <a:headEnd type="none" w="med" len="med"/>
                      <a:tailEnd type="none" w="med" len="med"/>
                    </a:lnL>
                    <a:lnR w="12700" cmpd="sng">
                      <a:noFill/>
                    </a:lnR>
                    <a:lnT w="38100" cmpd="sng">
                      <a:noFill/>
                    </a:lnT>
                    <a:lnB w="38100" cap="flat" cmpd="sng" algn="ctr">
                      <a:solidFill>
                        <a:srgbClr val="0053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3458">
                <a:tc>
                  <a:txBody>
                    <a:bodyPr/>
                    <a:lstStyle/>
                    <a:p>
                      <a:r>
                        <a:rPr lang="en-US" sz="2200" dirty="0" smtClean="0">
                          <a:solidFill>
                            <a:srgbClr val="00539B"/>
                          </a:solidFill>
                        </a:rPr>
                        <a:t>Unify </a:t>
                      </a:r>
                      <a:r>
                        <a:rPr lang="en-US" sz="2200" baseline="0" dirty="0" smtClean="0">
                          <a:solidFill>
                            <a:srgbClr val="00539B"/>
                          </a:solidFill>
                        </a:rPr>
                        <a:t>multiple student success initiatives</a:t>
                      </a:r>
                      <a:endParaRPr lang="en-US" sz="2200" dirty="0">
                        <a:solidFill>
                          <a:srgbClr val="00539B"/>
                        </a:solidFill>
                      </a:endParaRPr>
                    </a:p>
                  </a:txBody>
                  <a:tcPr>
                    <a:lnL w="12700" cmpd="sng">
                      <a:noFill/>
                    </a:lnL>
                    <a:lnR w="38100" cap="flat" cmpd="sng" algn="ctr">
                      <a:solidFill>
                        <a:srgbClr val="00539B"/>
                      </a:solidFill>
                      <a:prstDash val="solid"/>
                      <a:round/>
                      <a:headEnd type="none" w="med" len="med"/>
                      <a:tailEnd type="none" w="med" len="med"/>
                    </a:lnR>
                    <a:lnT w="38100" cap="flat" cmpd="sng" algn="ctr">
                      <a:solidFill>
                        <a:srgbClr val="00539B"/>
                      </a:solidFill>
                      <a:prstDash val="solid"/>
                      <a:round/>
                      <a:headEnd type="none" w="med" len="med"/>
                      <a:tailEnd type="none" w="med" len="med"/>
                    </a:lnT>
                    <a:lnB w="38100" cap="flat" cmpd="sng" algn="ctr">
                      <a:solidFill>
                        <a:srgbClr val="0053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smtClean="0">
                          <a:solidFill>
                            <a:srgbClr val="00539B"/>
                          </a:solidFill>
                        </a:rPr>
                        <a:t>Integrate the myriad student</a:t>
                      </a:r>
                      <a:r>
                        <a:rPr lang="en-US" sz="2200" baseline="0" dirty="0" smtClean="0">
                          <a:solidFill>
                            <a:srgbClr val="00539B"/>
                          </a:solidFill>
                        </a:rPr>
                        <a:t> support services and technologies that support students through degree and career planning, risk targeting and intervention, counseling and coaching, and transfer and articulation.</a:t>
                      </a:r>
                      <a:endParaRPr lang="en-US" sz="2200" dirty="0">
                        <a:solidFill>
                          <a:srgbClr val="00539B"/>
                        </a:solidFill>
                      </a:endParaRPr>
                    </a:p>
                  </a:txBody>
                  <a:tcPr>
                    <a:lnL w="38100" cap="flat" cmpd="sng" algn="ctr">
                      <a:solidFill>
                        <a:srgbClr val="00539B"/>
                      </a:solidFill>
                      <a:prstDash val="solid"/>
                      <a:round/>
                      <a:headEnd type="none" w="med" len="med"/>
                      <a:tailEnd type="none" w="med" len="med"/>
                    </a:lnL>
                    <a:lnR w="12700" cmpd="sng">
                      <a:noFill/>
                    </a:lnR>
                    <a:lnT w="38100" cap="flat" cmpd="sng" algn="ctr">
                      <a:solidFill>
                        <a:srgbClr val="00539B"/>
                      </a:solidFill>
                      <a:prstDash val="solid"/>
                      <a:round/>
                      <a:headEnd type="none" w="med" len="med"/>
                      <a:tailEnd type="none" w="med" len="med"/>
                    </a:lnT>
                    <a:lnB w="38100" cap="flat" cmpd="sng" algn="ctr">
                      <a:solidFill>
                        <a:srgbClr val="0053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3458">
                <a:tc>
                  <a:txBody>
                    <a:bodyPr/>
                    <a:lstStyle/>
                    <a:p>
                      <a:r>
                        <a:rPr lang="en-US" sz="2200" dirty="0" smtClean="0">
                          <a:solidFill>
                            <a:srgbClr val="00539B"/>
                          </a:solidFill>
                        </a:rPr>
                        <a:t>Begin with the students’ end goals in mind</a:t>
                      </a:r>
                      <a:endParaRPr lang="en-US" sz="2200" dirty="0">
                        <a:solidFill>
                          <a:srgbClr val="00539B"/>
                        </a:solidFill>
                      </a:endParaRPr>
                    </a:p>
                  </a:txBody>
                  <a:tcPr>
                    <a:lnL w="12700" cmpd="sng">
                      <a:noFill/>
                    </a:lnL>
                    <a:lnR w="38100" cap="flat" cmpd="sng" algn="ctr">
                      <a:solidFill>
                        <a:srgbClr val="00539B"/>
                      </a:solidFill>
                      <a:prstDash val="solid"/>
                      <a:round/>
                      <a:headEnd type="none" w="med" len="med"/>
                      <a:tailEnd type="none" w="med" len="med"/>
                    </a:lnR>
                    <a:lnT w="38100" cap="flat" cmpd="sng" algn="ctr">
                      <a:solidFill>
                        <a:srgbClr val="00539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2200" dirty="0" smtClean="0">
                          <a:solidFill>
                            <a:srgbClr val="00539B"/>
                          </a:solidFill>
                        </a:rPr>
                        <a:t>Use</a:t>
                      </a:r>
                      <a:r>
                        <a:rPr lang="en-US" sz="2200" baseline="0" dirty="0" smtClean="0">
                          <a:solidFill>
                            <a:srgbClr val="00539B"/>
                          </a:solidFill>
                        </a:rPr>
                        <a:t> </a:t>
                      </a:r>
                      <a:r>
                        <a:rPr lang="en-US" sz="2200" dirty="0" smtClean="0">
                          <a:solidFill>
                            <a:srgbClr val="00539B"/>
                          </a:solidFill>
                        </a:rPr>
                        <a:t>technologies and services support students as</a:t>
                      </a:r>
                      <a:r>
                        <a:rPr lang="en-US" sz="2200" baseline="0" dirty="0" smtClean="0">
                          <a:solidFill>
                            <a:srgbClr val="00539B"/>
                          </a:solidFill>
                        </a:rPr>
                        <a:t> they connect with the institution to learn about their education and career goals and support students to stay on the path to their goals.</a:t>
                      </a:r>
                      <a:endParaRPr lang="en-US" sz="2200" dirty="0">
                        <a:solidFill>
                          <a:srgbClr val="00539B"/>
                        </a:solidFill>
                      </a:endParaRPr>
                    </a:p>
                  </a:txBody>
                  <a:tcPr>
                    <a:lnL w="38100" cap="flat" cmpd="sng" algn="ctr">
                      <a:solidFill>
                        <a:srgbClr val="00539B"/>
                      </a:solidFill>
                      <a:prstDash val="solid"/>
                      <a:round/>
                      <a:headEnd type="none" w="med" len="med"/>
                      <a:tailEnd type="none" w="med" len="med"/>
                    </a:lnL>
                    <a:lnR w="12700" cmpd="sng">
                      <a:noFill/>
                    </a:lnR>
                    <a:lnT w="38100" cap="flat" cmpd="sng" algn="ctr">
                      <a:solidFill>
                        <a:srgbClr val="00539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1306" y="5941392"/>
            <a:ext cx="1396338" cy="601528"/>
          </a:xfrm>
          <a:prstGeom prst="rect">
            <a:avLst/>
          </a:prstGeom>
          <a:noFill/>
          <a:ln>
            <a:noFill/>
          </a:ln>
        </p:spPr>
      </p:pic>
    </p:spTree>
    <p:extLst>
      <p:ext uri="{BB962C8B-B14F-4D97-AF65-F5344CB8AC3E}">
        <p14:creationId xmlns:p14="http://schemas.microsoft.com/office/powerpoint/2010/main" val="209482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252585" y="1547354"/>
            <a:ext cx="5208277" cy="2555288"/>
          </a:xfrm>
          <a:prstGeom prst="wedgeRoundRectCallout">
            <a:avLst/>
          </a:prstGeom>
          <a:solidFill>
            <a:srgbClr val="455560"/>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Oval Callout 16"/>
          <p:cNvSpPr/>
          <p:nvPr/>
        </p:nvSpPr>
        <p:spPr>
          <a:xfrm>
            <a:off x="8891011" y="4572464"/>
            <a:ext cx="2998032" cy="1450803"/>
          </a:xfrm>
          <a:prstGeom prst="wedgeEllipseCallout">
            <a:avLst/>
          </a:prstGeom>
          <a:solidFill>
            <a:srgbClr val="008E7F"/>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sp>
        <p:nvSpPr>
          <p:cNvPr id="15" name="Title 1"/>
          <p:cNvSpPr>
            <a:spLocks noGrp="1"/>
          </p:cNvSpPr>
          <p:nvPr>
            <p:ph type="title"/>
          </p:nvPr>
        </p:nvSpPr>
        <p:spPr>
          <a:xfrm>
            <a:off x="1435693" y="843274"/>
            <a:ext cx="9232444" cy="782820"/>
          </a:xfrm>
        </p:spPr>
        <p:txBody>
          <a:bodyPr>
            <a:noAutofit/>
          </a:bodyPr>
          <a:lstStyle/>
          <a:p>
            <a:r>
              <a:rPr lang="en-US" sz="3200" dirty="0" smtClean="0">
                <a:solidFill>
                  <a:srgbClr val="008E7F"/>
                </a:solidFill>
                <a:latin typeface="ITC Avant Garde Std Bk" pitchFamily="34" charset="0"/>
              </a:rPr>
              <a:t>How do we answer these student questions?</a:t>
            </a:r>
            <a:endParaRPr lang="en-US" sz="3200" dirty="0">
              <a:solidFill>
                <a:srgbClr val="008E7F"/>
              </a:solidFill>
              <a:latin typeface="ITC Avant Garde Std Bk" pitchFamily="34" charset="0"/>
            </a:endParaRPr>
          </a:p>
        </p:txBody>
      </p:sp>
      <p:sp>
        <p:nvSpPr>
          <p:cNvPr id="2" name="Rectangle 1"/>
          <p:cNvSpPr/>
          <p:nvPr/>
        </p:nvSpPr>
        <p:spPr>
          <a:xfrm>
            <a:off x="8918392" y="4950651"/>
            <a:ext cx="2943269" cy="1107996"/>
          </a:xfrm>
          <a:prstGeom prst="rect">
            <a:avLst/>
          </a:prstGeom>
        </p:spPr>
        <p:txBody>
          <a:bodyPr wrap="square">
            <a:spAutoFit/>
          </a:bodyPr>
          <a:lstStyle/>
          <a:p>
            <a:pPr algn="ctr"/>
            <a:r>
              <a:rPr lang="en-US" sz="2400" dirty="0" smtClean="0">
                <a:solidFill>
                  <a:schemeClr val="bg1"/>
                </a:solidFill>
                <a:latin typeface="ITC Avant Garde Std Bk Cn" panose="020B0406020202020204" pitchFamily="34" charset="0"/>
              </a:rPr>
              <a:t>What </a:t>
            </a:r>
            <a:r>
              <a:rPr lang="en-US" sz="2400" dirty="0">
                <a:solidFill>
                  <a:schemeClr val="bg1"/>
                </a:solidFill>
                <a:latin typeface="ITC Avant Garde Std Bk Cn" panose="020B0406020202020204" pitchFamily="34" charset="0"/>
              </a:rPr>
              <a:t>will I need to take?</a:t>
            </a:r>
          </a:p>
          <a:p>
            <a:pPr lvl="0"/>
            <a:endParaRPr lang="en-US" dirty="0"/>
          </a:p>
        </p:txBody>
      </p:sp>
      <p:sp>
        <p:nvSpPr>
          <p:cNvPr id="7" name="Rectangle 6"/>
          <p:cNvSpPr/>
          <p:nvPr/>
        </p:nvSpPr>
        <p:spPr>
          <a:xfrm>
            <a:off x="342982" y="1687721"/>
            <a:ext cx="5027481" cy="2308324"/>
          </a:xfrm>
          <a:prstGeom prst="rect">
            <a:avLst/>
          </a:prstGeom>
        </p:spPr>
        <p:txBody>
          <a:bodyPr wrap="square">
            <a:spAutoFit/>
          </a:bodyPr>
          <a:lstStyle/>
          <a:p>
            <a:pPr lvl="0" algn="ctr"/>
            <a:r>
              <a:rPr lang="en-US" sz="2400" dirty="0" smtClean="0">
                <a:solidFill>
                  <a:schemeClr val="bg1"/>
                </a:solidFill>
                <a:latin typeface="ITC Avant Garde Std Bk Cn" panose="020B0406020202020204" pitchFamily="34" charset="0"/>
              </a:rPr>
              <a:t>What if I need an early intervention?</a:t>
            </a:r>
          </a:p>
          <a:p>
            <a:pPr lvl="0" algn="ctr"/>
            <a:r>
              <a:rPr lang="en-US" sz="2400" dirty="0" smtClean="0">
                <a:solidFill>
                  <a:schemeClr val="bg1"/>
                </a:solidFill>
                <a:latin typeface="ITC Avant Garde Std Bk Cn" panose="020B0406020202020204" pitchFamily="34" charset="0"/>
              </a:rPr>
              <a:t>How do faculty and staff communicate to ensure my success?</a:t>
            </a:r>
          </a:p>
          <a:p>
            <a:pPr lvl="0" algn="ctr"/>
            <a:r>
              <a:rPr lang="en-US" sz="2400" dirty="0" smtClean="0">
                <a:solidFill>
                  <a:schemeClr val="bg1"/>
                </a:solidFill>
                <a:latin typeface="ITC Avant Garde Std Bk Cn" panose="020B0406020202020204" pitchFamily="34" charset="0"/>
              </a:rPr>
              <a:t>Am </a:t>
            </a:r>
            <a:r>
              <a:rPr lang="en-US" sz="2400" dirty="0">
                <a:solidFill>
                  <a:schemeClr val="bg1"/>
                </a:solidFill>
                <a:latin typeface="ITC Avant Garde Std Bk Cn" panose="020B0406020202020204" pitchFamily="34" charset="0"/>
              </a:rPr>
              <a:t>I on track to graduate? </a:t>
            </a:r>
          </a:p>
          <a:p>
            <a:pPr lvl="0" algn="ctr"/>
            <a:r>
              <a:rPr lang="en-US" sz="2400" dirty="0">
                <a:solidFill>
                  <a:schemeClr val="bg1"/>
                </a:solidFill>
                <a:latin typeface="ITC Avant Garde Std Bk Cn" panose="020B0406020202020204" pitchFamily="34" charset="0"/>
              </a:rPr>
              <a:t>What will I need to take next term?</a:t>
            </a:r>
          </a:p>
          <a:p>
            <a:pPr lvl="0" algn="ctr"/>
            <a:r>
              <a:rPr lang="en-US" sz="2400" dirty="0" smtClean="0">
                <a:solidFill>
                  <a:schemeClr val="bg1"/>
                </a:solidFill>
                <a:latin typeface="ITC Avant Garde Std Bk Cn" panose="020B0406020202020204" pitchFamily="34" charset="0"/>
              </a:rPr>
              <a:t>How </a:t>
            </a:r>
            <a:r>
              <a:rPr lang="en-US" sz="2400" dirty="0">
                <a:solidFill>
                  <a:schemeClr val="bg1"/>
                </a:solidFill>
                <a:latin typeface="ITC Avant Garde Std Bk Cn" panose="020B0406020202020204" pitchFamily="34" charset="0"/>
              </a:rPr>
              <a:t>can I get help?</a:t>
            </a:r>
          </a:p>
        </p:txBody>
      </p:sp>
      <p:sp>
        <p:nvSpPr>
          <p:cNvPr id="18" name="Cloud Callout 17"/>
          <p:cNvSpPr/>
          <p:nvPr/>
        </p:nvSpPr>
        <p:spPr>
          <a:xfrm rot="679463">
            <a:off x="6959857" y="1523709"/>
            <a:ext cx="5005893" cy="2817744"/>
          </a:xfrm>
          <a:prstGeom prst="cloudCallout">
            <a:avLst/>
          </a:prstGeom>
          <a:solidFill>
            <a:srgbClr val="F6A01A"/>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nvSpPr>
        <p:spPr>
          <a:xfrm>
            <a:off x="7410080" y="2046217"/>
            <a:ext cx="4374033" cy="1569660"/>
          </a:xfrm>
          <a:prstGeom prst="rect">
            <a:avLst/>
          </a:prstGeom>
        </p:spPr>
        <p:txBody>
          <a:bodyPr wrap="square">
            <a:spAutoFit/>
          </a:bodyPr>
          <a:lstStyle/>
          <a:p>
            <a:pPr lvl="0" algn="ctr"/>
            <a:r>
              <a:rPr lang="en-US" sz="2400" dirty="0">
                <a:solidFill>
                  <a:schemeClr val="bg1"/>
                </a:solidFill>
                <a:latin typeface="ITC Avant Garde Std Bk Cn" panose="020B0406020202020204" pitchFamily="34" charset="0"/>
              </a:rPr>
              <a:t>What is my path? </a:t>
            </a:r>
            <a:endParaRPr lang="en-US" sz="2400" dirty="0" smtClean="0">
              <a:solidFill>
                <a:schemeClr val="bg1"/>
              </a:solidFill>
              <a:latin typeface="ITC Avant Garde Std Bk Cn" panose="020B0406020202020204" pitchFamily="34" charset="0"/>
            </a:endParaRPr>
          </a:p>
          <a:p>
            <a:pPr lvl="0" algn="ctr"/>
            <a:r>
              <a:rPr lang="en-US" sz="2400" dirty="0" smtClean="0">
                <a:solidFill>
                  <a:schemeClr val="bg1"/>
                </a:solidFill>
                <a:latin typeface="ITC Avant Garde Std Bk Cn" panose="020B0406020202020204" pitchFamily="34" charset="0"/>
              </a:rPr>
              <a:t>What </a:t>
            </a:r>
            <a:r>
              <a:rPr lang="en-US" sz="2400" dirty="0">
                <a:solidFill>
                  <a:schemeClr val="bg1"/>
                </a:solidFill>
                <a:latin typeface="ITC Avant Garde Std Bk Cn" panose="020B0406020202020204" pitchFamily="34" charset="0"/>
              </a:rPr>
              <a:t>are my career options?</a:t>
            </a:r>
          </a:p>
          <a:p>
            <a:pPr lvl="0" algn="ctr"/>
            <a:r>
              <a:rPr lang="en-US" sz="2400" dirty="0">
                <a:solidFill>
                  <a:schemeClr val="bg1"/>
                </a:solidFill>
                <a:latin typeface="ITC Avant Garde Std Bk Cn" panose="020B0406020202020204" pitchFamily="34" charset="0"/>
              </a:rPr>
              <a:t>What if I want to change programs?</a:t>
            </a:r>
          </a:p>
          <a:p>
            <a:pPr lvl="0" algn="ctr"/>
            <a:r>
              <a:rPr lang="en-US" sz="2400" dirty="0">
                <a:solidFill>
                  <a:schemeClr val="bg1"/>
                </a:solidFill>
                <a:latin typeface="ITC Avant Garde Std Bk Cn" panose="020B0406020202020204" pitchFamily="34" charset="0"/>
              </a:rPr>
              <a:t>What if I run into trouble? </a:t>
            </a:r>
          </a:p>
        </p:txBody>
      </p:sp>
      <p:sp>
        <p:nvSpPr>
          <p:cNvPr id="19" name="Oval Callout 18"/>
          <p:cNvSpPr/>
          <p:nvPr/>
        </p:nvSpPr>
        <p:spPr>
          <a:xfrm>
            <a:off x="3672590" y="4118630"/>
            <a:ext cx="4272195" cy="2389352"/>
          </a:xfrm>
          <a:prstGeom prst="wedgeEllipseCallout">
            <a:avLst/>
          </a:prstGeom>
          <a:solidFill>
            <a:srgbClr val="00539B"/>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TextBox 11"/>
          <p:cNvSpPr txBox="1"/>
          <p:nvPr/>
        </p:nvSpPr>
        <p:spPr>
          <a:xfrm>
            <a:off x="4052721" y="4523435"/>
            <a:ext cx="3522249" cy="1569660"/>
          </a:xfrm>
          <a:prstGeom prst="rect">
            <a:avLst/>
          </a:prstGeom>
          <a:noFill/>
        </p:spPr>
        <p:txBody>
          <a:bodyPr wrap="square" rtlCol="0">
            <a:spAutoFit/>
          </a:bodyPr>
          <a:lstStyle/>
          <a:p>
            <a:pPr algn="ctr"/>
            <a:r>
              <a:rPr lang="en-US" sz="2400" dirty="0" smtClean="0">
                <a:solidFill>
                  <a:schemeClr val="bg1"/>
                </a:solidFill>
                <a:latin typeface="ITC Avant Garde Std Bk Cn" panose="020B0406020202020204" pitchFamily="34" charset="0"/>
              </a:rPr>
              <a:t>What knowledge have I gained and how does it prepare me for further education or the workforce?</a:t>
            </a:r>
            <a:endParaRPr lang="en-US" sz="2400" dirty="0">
              <a:solidFill>
                <a:schemeClr val="bg1"/>
              </a:solidFill>
              <a:latin typeface="ITC Avant Garde Std Bk Cn" panose="020B0406020202020204" pitchFamily="34" charset="0"/>
            </a:endParaRPr>
          </a:p>
        </p:txBody>
      </p:sp>
    </p:spTree>
    <p:extLst>
      <p:ext uri="{BB962C8B-B14F-4D97-AF65-F5344CB8AC3E}">
        <p14:creationId xmlns:p14="http://schemas.microsoft.com/office/powerpoint/2010/main" val="28965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651526" y="6075371"/>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5" name="Title 1"/>
          <p:cNvSpPr>
            <a:spLocks noGrp="1"/>
          </p:cNvSpPr>
          <p:nvPr>
            <p:ph type="title"/>
          </p:nvPr>
        </p:nvSpPr>
        <p:spPr>
          <a:xfrm>
            <a:off x="1435693" y="843274"/>
            <a:ext cx="9232444" cy="782820"/>
          </a:xfrm>
        </p:spPr>
        <p:txBody>
          <a:bodyPr>
            <a:noAutofit/>
          </a:bodyPr>
          <a:lstStyle/>
          <a:p>
            <a:r>
              <a:rPr lang="en-US" sz="3200" dirty="0" smtClean="0">
                <a:solidFill>
                  <a:srgbClr val="008E7F"/>
                </a:solidFill>
                <a:latin typeface="ITC Avant Garde Std Bk" pitchFamily="34" charset="0"/>
              </a:rPr>
              <a:t>Aligned Principles</a:t>
            </a:r>
            <a:endParaRPr lang="en-US" sz="3200" dirty="0">
              <a:solidFill>
                <a:srgbClr val="008E7F"/>
              </a:solidFill>
              <a:latin typeface="ITC Avant Garde Std Bk" pitchFamily="34" charset="0"/>
            </a:endParaRPr>
          </a:p>
        </p:txBody>
      </p:sp>
      <p:grpSp>
        <p:nvGrpSpPr>
          <p:cNvPr id="10" name="Group 9"/>
          <p:cNvGrpSpPr/>
          <p:nvPr/>
        </p:nvGrpSpPr>
        <p:grpSpPr>
          <a:xfrm>
            <a:off x="3494801" y="1600295"/>
            <a:ext cx="5516225" cy="4477961"/>
            <a:chOff x="3612785" y="1673516"/>
            <a:chExt cx="4964154" cy="4107241"/>
          </a:xfrm>
        </p:grpSpPr>
        <p:sp>
          <p:nvSpPr>
            <p:cNvPr id="26" name="Rectangle 25"/>
            <p:cNvSpPr/>
            <p:nvPr/>
          </p:nvSpPr>
          <p:spPr bwMode="auto">
            <a:xfrm>
              <a:off x="3637192" y="1674665"/>
              <a:ext cx="2558810" cy="2092074"/>
            </a:xfrm>
            <a:prstGeom prst="rect">
              <a:avLst/>
            </a:prstGeom>
            <a:solidFill>
              <a:srgbClr val="0065A4"/>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ndParaRPr>
            </a:p>
          </p:txBody>
        </p:sp>
        <p:sp>
          <p:nvSpPr>
            <p:cNvPr id="28" name="Rectangle 27"/>
            <p:cNvSpPr/>
            <p:nvPr/>
          </p:nvSpPr>
          <p:spPr bwMode="auto">
            <a:xfrm>
              <a:off x="6101026" y="1673516"/>
              <a:ext cx="2475913" cy="2045091"/>
            </a:xfrm>
            <a:prstGeom prst="rect">
              <a:avLst/>
            </a:prstGeom>
            <a:solidFill>
              <a:srgbClr val="6C206B"/>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solidFill>
                  <a:srgbClr val="FFFFFF"/>
                </a:solidFill>
                <a:latin typeface="Arial"/>
              </a:endParaRPr>
            </a:p>
          </p:txBody>
        </p:sp>
        <p:sp>
          <p:nvSpPr>
            <p:cNvPr id="30" name="Rectangle 29"/>
            <p:cNvSpPr/>
            <p:nvPr/>
          </p:nvSpPr>
          <p:spPr bwMode="auto">
            <a:xfrm>
              <a:off x="3633578" y="3719757"/>
              <a:ext cx="2504761" cy="2058354"/>
            </a:xfrm>
            <a:prstGeom prst="rect">
              <a:avLst/>
            </a:prstGeom>
            <a:solidFill>
              <a:srgbClr val="6C206B"/>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a:endParaRPr>
            </a:p>
          </p:txBody>
        </p:sp>
        <p:sp>
          <p:nvSpPr>
            <p:cNvPr id="31" name="Flowchart: Connector 30"/>
            <p:cNvSpPr>
              <a:spLocks noChangeAspect="1"/>
            </p:cNvSpPr>
            <p:nvPr/>
          </p:nvSpPr>
          <p:spPr bwMode="auto">
            <a:xfrm>
              <a:off x="4453450" y="3130664"/>
              <a:ext cx="868680" cy="868680"/>
            </a:xfrm>
            <a:prstGeom prst="flowChartConnector">
              <a:avLst/>
            </a:prstGeom>
            <a:solidFill>
              <a:srgbClr val="6C206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a:endParaRPr>
            </a:p>
          </p:txBody>
        </p:sp>
        <p:sp>
          <p:nvSpPr>
            <p:cNvPr id="32" name="Rectangle 31"/>
            <p:cNvSpPr/>
            <p:nvPr/>
          </p:nvSpPr>
          <p:spPr bwMode="auto">
            <a:xfrm>
              <a:off x="6101023" y="3718607"/>
              <a:ext cx="2475913" cy="2062150"/>
            </a:xfrm>
            <a:prstGeom prst="rect">
              <a:avLst/>
            </a:prstGeom>
            <a:solidFill>
              <a:srgbClr val="0065A4"/>
            </a:solid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uLnTx/>
                <a:uFillTx/>
                <a:latin typeface="Arial"/>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uLnTx/>
                <a:uFillTx/>
                <a:latin typeface="Aria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ndParaRPr>
            </a:p>
          </p:txBody>
        </p:sp>
        <p:sp>
          <p:nvSpPr>
            <p:cNvPr id="33" name="Flowchart: Connector 32"/>
            <p:cNvSpPr>
              <a:spLocks noChangeAspect="1"/>
            </p:cNvSpPr>
            <p:nvPr/>
          </p:nvSpPr>
          <p:spPr bwMode="auto">
            <a:xfrm>
              <a:off x="5384235" y="4158215"/>
              <a:ext cx="868680" cy="868680"/>
            </a:xfrm>
            <a:prstGeom prst="flowChartConnector">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29" name="Flowchart: Connector 28"/>
            <p:cNvSpPr>
              <a:spLocks noChangeAspect="1"/>
            </p:cNvSpPr>
            <p:nvPr/>
          </p:nvSpPr>
          <p:spPr bwMode="auto">
            <a:xfrm>
              <a:off x="6923299" y="3511047"/>
              <a:ext cx="868680" cy="868680"/>
            </a:xfrm>
            <a:prstGeom prst="flowChartConnector">
              <a:avLst/>
            </a:prstGeom>
            <a:solidFill>
              <a:srgbClr val="6C206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a:endParaRPr>
            </a:p>
          </p:txBody>
        </p:sp>
        <p:sp>
          <p:nvSpPr>
            <p:cNvPr id="5" name="Rectangle 4"/>
            <p:cNvSpPr/>
            <p:nvPr/>
          </p:nvSpPr>
          <p:spPr>
            <a:xfrm>
              <a:off x="3612785" y="1700838"/>
              <a:ext cx="2555536" cy="1496171"/>
            </a:xfrm>
            <a:prstGeom prst="rect">
              <a:avLst/>
            </a:prstGeom>
          </p:spPr>
          <p:txBody>
            <a:bodyPr wrap="square">
              <a:spAutoFit/>
            </a:bodyPr>
            <a:lstStyle/>
            <a:p>
              <a:pPr lvl="0" eaLnBrk="0" fontAlgn="base" hangingPunct="0">
                <a:spcBef>
                  <a:spcPct val="0"/>
                </a:spcBef>
                <a:spcAft>
                  <a:spcPct val="0"/>
                </a:spcAft>
                <a:defRPr/>
              </a:pPr>
              <a:r>
                <a:rPr lang="en-US" sz="2500" kern="0" dirty="0" smtClean="0">
                  <a:solidFill>
                    <a:srgbClr val="FFFFFF"/>
                  </a:solidFill>
                  <a:latin typeface="+mj-lt"/>
                </a:rPr>
                <a:t>Clarify paths to student end goals: </a:t>
              </a:r>
              <a:r>
                <a:rPr lang="en-US" sz="2500" kern="0" dirty="0">
                  <a:solidFill>
                    <a:srgbClr val="FFC000"/>
                  </a:solidFill>
                  <a:latin typeface="+mj-lt"/>
                </a:rPr>
                <a:t>Degree </a:t>
              </a:r>
              <a:r>
                <a:rPr lang="en-US" sz="2500" kern="0" dirty="0" smtClean="0">
                  <a:solidFill>
                    <a:srgbClr val="FFC000"/>
                  </a:solidFill>
                  <a:latin typeface="+mj-lt"/>
                </a:rPr>
                <a:t>maps; transfer articulation</a:t>
              </a:r>
              <a:endParaRPr lang="en-US" sz="2500" kern="0" dirty="0">
                <a:solidFill>
                  <a:srgbClr val="FFC000"/>
                </a:solidFill>
                <a:latin typeface="+mj-lt"/>
              </a:endParaRPr>
            </a:p>
          </p:txBody>
        </p:sp>
        <p:sp>
          <p:nvSpPr>
            <p:cNvPr id="27" name="Flowchart: Connector 26"/>
            <p:cNvSpPr>
              <a:spLocks noChangeAspect="1"/>
            </p:cNvSpPr>
            <p:nvPr/>
          </p:nvSpPr>
          <p:spPr bwMode="auto">
            <a:xfrm>
              <a:off x="5949888" y="2642083"/>
              <a:ext cx="868680" cy="868680"/>
            </a:xfrm>
            <a:prstGeom prst="flowChartConnector">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9" name="Rectangle 8"/>
            <p:cNvSpPr/>
            <p:nvPr/>
          </p:nvSpPr>
          <p:spPr>
            <a:xfrm>
              <a:off x="6284214" y="1723426"/>
              <a:ext cx="2262742" cy="1849041"/>
            </a:xfrm>
            <a:prstGeom prst="rect">
              <a:avLst/>
            </a:prstGeom>
          </p:spPr>
          <p:txBody>
            <a:bodyPr wrap="square">
              <a:spAutoFit/>
            </a:bodyPr>
            <a:lstStyle/>
            <a:p>
              <a:pPr algn="r" eaLnBrk="0" fontAlgn="base" hangingPunct="0">
                <a:spcBef>
                  <a:spcPct val="0"/>
                </a:spcBef>
                <a:spcAft>
                  <a:spcPct val="0"/>
                </a:spcAft>
              </a:pPr>
              <a:r>
                <a:rPr lang="en-US" sz="2500" dirty="0" smtClean="0">
                  <a:solidFill>
                    <a:srgbClr val="FFFFFF"/>
                  </a:solidFill>
                  <a:latin typeface="+mj-lt"/>
                </a:rPr>
                <a:t>Help students choose and enter a </a:t>
              </a:r>
              <a:r>
                <a:rPr lang="en-US" sz="2500" dirty="0">
                  <a:solidFill>
                    <a:srgbClr val="FFFFFF"/>
                  </a:solidFill>
                  <a:latin typeface="+mj-lt"/>
                </a:rPr>
                <a:t>path</a:t>
              </a:r>
              <a:r>
                <a:rPr lang="en-US" sz="2500" dirty="0" smtClean="0">
                  <a:solidFill>
                    <a:srgbClr val="FFFFFF"/>
                  </a:solidFill>
                  <a:latin typeface="+mj-lt"/>
                </a:rPr>
                <a:t>: </a:t>
              </a:r>
              <a:r>
                <a:rPr lang="en-US" sz="2500" dirty="0" smtClean="0">
                  <a:solidFill>
                    <a:srgbClr val="FFC000"/>
                  </a:solidFill>
                  <a:latin typeface="+mj-lt"/>
                </a:rPr>
                <a:t>Coaching and Advising; Diagnostics</a:t>
              </a:r>
              <a:endParaRPr lang="en-US" sz="2500" dirty="0">
                <a:solidFill>
                  <a:srgbClr val="FFC000"/>
                </a:solidFill>
                <a:latin typeface="+mj-lt"/>
              </a:endParaRPr>
            </a:p>
          </p:txBody>
        </p:sp>
        <p:sp>
          <p:nvSpPr>
            <p:cNvPr id="8" name="Rectangle 7"/>
            <p:cNvSpPr/>
            <p:nvPr/>
          </p:nvSpPr>
          <p:spPr>
            <a:xfrm>
              <a:off x="3662996" y="3841807"/>
              <a:ext cx="2286892" cy="1849041"/>
            </a:xfrm>
            <a:prstGeom prst="rect">
              <a:avLst/>
            </a:prstGeom>
          </p:spPr>
          <p:txBody>
            <a:bodyPr wrap="square">
              <a:spAutoFit/>
            </a:bodyPr>
            <a:lstStyle/>
            <a:p>
              <a:pPr eaLnBrk="0" fontAlgn="base" hangingPunct="0">
                <a:spcBef>
                  <a:spcPct val="0"/>
                </a:spcBef>
                <a:spcAft>
                  <a:spcPct val="0"/>
                </a:spcAft>
              </a:pPr>
              <a:r>
                <a:rPr lang="en-US" sz="2500" dirty="0" smtClean="0">
                  <a:solidFill>
                    <a:srgbClr val="FFFFFF"/>
                  </a:solidFill>
                  <a:latin typeface="+mj-lt"/>
                </a:rPr>
                <a:t>Help students stay on a </a:t>
              </a:r>
              <a:r>
                <a:rPr lang="en-US" sz="2500" dirty="0">
                  <a:solidFill>
                    <a:srgbClr val="FFFFFF"/>
                  </a:solidFill>
                  <a:latin typeface="+mj-lt"/>
                </a:rPr>
                <a:t>path: </a:t>
              </a:r>
            </a:p>
            <a:p>
              <a:pPr eaLnBrk="0" fontAlgn="base" hangingPunct="0">
                <a:spcBef>
                  <a:spcPct val="0"/>
                </a:spcBef>
                <a:spcAft>
                  <a:spcPct val="0"/>
                </a:spcAft>
              </a:pPr>
              <a:r>
                <a:rPr lang="en-US" sz="2500" dirty="0" smtClean="0">
                  <a:solidFill>
                    <a:srgbClr val="FFC000"/>
                  </a:solidFill>
                  <a:latin typeface="+mj-lt"/>
                </a:rPr>
                <a:t>Early Alert &amp; Tracking; Degree Audit; Coaching</a:t>
              </a:r>
              <a:endParaRPr lang="en-US" sz="2500" dirty="0">
                <a:solidFill>
                  <a:srgbClr val="FFC000"/>
                </a:solidFill>
                <a:latin typeface="+mj-lt"/>
              </a:endParaRPr>
            </a:p>
          </p:txBody>
        </p:sp>
        <p:sp>
          <p:nvSpPr>
            <p:cNvPr id="36" name="Rectangle 35"/>
            <p:cNvSpPr/>
            <p:nvPr/>
          </p:nvSpPr>
          <p:spPr>
            <a:xfrm>
              <a:off x="6025456" y="4259139"/>
              <a:ext cx="2551479" cy="1496171"/>
            </a:xfrm>
            <a:prstGeom prst="rect">
              <a:avLst/>
            </a:prstGeom>
          </p:spPr>
          <p:txBody>
            <a:bodyPr wrap="square">
              <a:spAutoFit/>
            </a:bodyPr>
            <a:lstStyle/>
            <a:p>
              <a:pPr lvl="0" eaLnBrk="0" fontAlgn="base" hangingPunct="0">
                <a:spcBef>
                  <a:spcPct val="0"/>
                </a:spcBef>
                <a:spcAft>
                  <a:spcPct val="0"/>
                </a:spcAft>
                <a:defRPr/>
              </a:pPr>
              <a:r>
                <a:rPr lang="en-US" sz="2500" kern="0" dirty="0" smtClean="0">
                  <a:solidFill>
                    <a:srgbClr val="FFFFFF"/>
                  </a:solidFill>
                  <a:latin typeface="+mj-lt"/>
                </a:rPr>
                <a:t>Ensure students are learning:  </a:t>
              </a:r>
              <a:r>
                <a:rPr lang="en-US" sz="2500" dirty="0" smtClean="0">
                  <a:solidFill>
                    <a:srgbClr val="FFC000"/>
                  </a:solidFill>
                  <a:latin typeface="+mj-lt"/>
                </a:rPr>
                <a:t>Tutoring; Analytics; Redesign Advising Interaction</a:t>
              </a:r>
              <a:endParaRPr lang="en-US" sz="2500" dirty="0">
                <a:solidFill>
                  <a:srgbClr val="FFC000"/>
                </a:solidFill>
                <a:latin typeface="+mj-lt"/>
              </a:endParaRPr>
            </a:p>
          </p:txBody>
        </p:sp>
      </p:grpSp>
      <p:sp>
        <p:nvSpPr>
          <p:cNvPr id="2" name="TextBox 1"/>
          <p:cNvSpPr txBox="1"/>
          <p:nvPr/>
        </p:nvSpPr>
        <p:spPr>
          <a:xfrm>
            <a:off x="329785" y="1828800"/>
            <a:ext cx="3048638" cy="1200329"/>
          </a:xfrm>
          <a:prstGeom prst="rect">
            <a:avLst/>
          </a:prstGeom>
          <a:noFill/>
        </p:spPr>
        <p:txBody>
          <a:bodyPr wrap="square" rtlCol="0">
            <a:spAutoFit/>
          </a:bodyPr>
          <a:lstStyle/>
          <a:p>
            <a:r>
              <a:rPr lang="en-US" dirty="0" smtClean="0"/>
              <a:t>Montgomery County Community College:  All students will have a career, financial, and academic plan</a:t>
            </a:r>
            <a:endParaRPr lang="en-US" dirty="0"/>
          </a:p>
        </p:txBody>
      </p:sp>
      <p:sp>
        <p:nvSpPr>
          <p:cNvPr id="6" name="TextBox 5"/>
          <p:cNvSpPr txBox="1"/>
          <p:nvPr/>
        </p:nvSpPr>
        <p:spPr>
          <a:xfrm>
            <a:off x="9178972" y="1828800"/>
            <a:ext cx="2588307" cy="1754326"/>
          </a:xfrm>
          <a:prstGeom prst="rect">
            <a:avLst/>
          </a:prstGeom>
          <a:noFill/>
        </p:spPr>
        <p:txBody>
          <a:bodyPr wrap="square" rtlCol="0">
            <a:spAutoFit/>
          </a:bodyPr>
          <a:lstStyle/>
          <a:p>
            <a:r>
              <a:rPr lang="en-US" dirty="0" smtClean="0"/>
              <a:t>Northeast Wisconsin Technical College:  Integrated advising </a:t>
            </a:r>
            <a:r>
              <a:rPr lang="en-US" dirty="0"/>
              <a:t>m</a:t>
            </a:r>
            <a:r>
              <a:rPr lang="en-US" dirty="0" smtClean="0"/>
              <a:t>odel between faculty mentors and academic advisors</a:t>
            </a:r>
            <a:endParaRPr lang="en-US" dirty="0"/>
          </a:p>
        </p:txBody>
      </p:sp>
      <p:sp>
        <p:nvSpPr>
          <p:cNvPr id="7" name="TextBox 6"/>
          <p:cNvSpPr txBox="1"/>
          <p:nvPr/>
        </p:nvSpPr>
        <p:spPr>
          <a:xfrm>
            <a:off x="9178965" y="4044142"/>
            <a:ext cx="2588314" cy="1477328"/>
          </a:xfrm>
          <a:prstGeom prst="rect">
            <a:avLst/>
          </a:prstGeom>
          <a:noFill/>
        </p:spPr>
        <p:txBody>
          <a:bodyPr wrap="square" rtlCol="0">
            <a:spAutoFit/>
          </a:bodyPr>
          <a:lstStyle/>
          <a:p>
            <a:r>
              <a:rPr lang="en-US" dirty="0" smtClean="0"/>
              <a:t>Aligning academic supports with program outcomes; Moving to developmental advising interactions</a:t>
            </a:r>
            <a:endParaRPr lang="en-US" dirty="0"/>
          </a:p>
        </p:txBody>
      </p:sp>
      <p:sp>
        <p:nvSpPr>
          <p:cNvPr id="12" name="TextBox 11"/>
          <p:cNvSpPr txBox="1"/>
          <p:nvPr/>
        </p:nvSpPr>
        <p:spPr>
          <a:xfrm>
            <a:off x="385297" y="4044142"/>
            <a:ext cx="3048638" cy="1477328"/>
          </a:xfrm>
          <a:prstGeom prst="rect">
            <a:avLst/>
          </a:prstGeom>
          <a:noFill/>
        </p:spPr>
        <p:txBody>
          <a:bodyPr wrap="square" rtlCol="0">
            <a:spAutoFit/>
          </a:bodyPr>
          <a:lstStyle/>
          <a:p>
            <a:r>
              <a:rPr lang="en-US" dirty="0" smtClean="0"/>
              <a:t>Community College of Philadelphia:  Enhance degree audit utilization and use early alert to move to a case management approach</a:t>
            </a:r>
            <a:endParaRPr lang="en-US" dirty="0"/>
          </a:p>
        </p:txBody>
      </p:sp>
      <p:pic>
        <p:nvPicPr>
          <p:cNvPr id="34" name="Picture 3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2567" y="5943544"/>
            <a:ext cx="1396338" cy="601528"/>
          </a:xfrm>
          <a:prstGeom prst="rect">
            <a:avLst/>
          </a:prstGeom>
          <a:noFill/>
          <a:ln>
            <a:noFill/>
          </a:ln>
        </p:spPr>
      </p:pic>
    </p:spTree>
    <p:extLst>
      <p:ext uri="{BB962C8B-B14F-4D97-AF65-F5344CB8AC3E}">
        <p14:creationId xmlns:p14="http://schemas.microsoft.com/office/powerpoint/2010/main" val="116582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4432753" y="6249240"/>
            <a:ext cx="1167903" cy="494665"/>
          </a:xfrm>
          <a:prstGeom prst="rect">
            <a:avLst/>
          </a:prstGeom>
        </p:spPr>
      </p:pic>
      <p:pic>
        <p:nvPicPr>
          <p:cNvPr id="10" name="Picture 9"/>
          <p:cNvPicPr>
            <a:picLocks noChangeAspect="1"/>
          </p:cNvPicPr>
          <p:nvPr/>
        </p:nvPicPr>
        <p:blipFill>
          <a:blip r:embed="rId4"/>
          <a:stretch>
            <a:fillRect/>
          </a:stretch>
        </p:blipFill>
        <p:spPr>
          <a:xfrm>
            <a:off x="6363674" y="6346169"/>
            <a:ext cx="1581111" cy="398423"/>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171" y="0"/>
            <a:ext cx="11295529" cy="6858000"/>
          </a:xfrm>
          <a:prstGeom prst="rect">
            <a:avLst/>
          </a:prstGeom>
        </p:spPr>
      </p:pic>
    </p:spTree>
    <p:extLst>
      <p:ext uri="{BB962C8B-B14F-4D97-AF65-F5344CB8AC3E}">
        <p14:creationId xmlns:p14="http://schemas.microsoft.com/office/powerpoint/2010/main" val="20892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8879" r="8879" b="12326"/>
          <a:stretch/>
        </p:blipFill>
        <p:spPr>
          <a:xfrm>
            <a:off x="3532126" y="1589541"/>
            <a:ext cx="5127746" cy="4555321"/>
          </a:xfrm>
          <a:prstGeom prst="rect">
            <a:avLst/>
          </a:prstGeom>
        </p:spPr>
      </p:pic>
      <p:sp>
        <p:nvSpPr>
          <p:cNvPr id="2" name="Title 1"/>
          <p:cNvSpPr>
            <a:spLocks noGrp="1"/>
          </p:cNvSpPr>
          <p:nvPr>
            <p:ph type="title"/>
          </p:nvPr>
        </p:nvSpPr>
        <p:spPr>
          <a:xfrm>
            <a:off x="414670" y="881090"/>
            <a:ext cx="11366204" cy="721461"/>
          </a:xfrm>
        </p:spPr>
        <p:txBody>
          <a:bodyPr>
            <a:noAutofit/>
          </a:bodyPr>
          <a:lstStyle/>
          <a:p>
            <a:r>
              <a:rPr lang="en-US" sz="3200" dirty="0">
                <a:solidFill>
                  <a:srgbClr val="008E7F"/>
                </a:solidFill>
                <a:latin typeface="ITC Avant Garde Std Bk" pitchFamily="34" charset="0"/>
              </a:rPr>
              <a:t>Institutional Capacities for Transformative Change</a:t>
            </a: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540830" y="6009486"/>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59" y="5956054"/>
            <a:ext cx="1396338" cy="601528"/>
          </a:xfrm>
          <a:prstGeom prst="rect">
            <a:avLst/>
          </a:prstGeom>
          <a:noFill/>
          <a:ln>
            <a:noFill/>
          </a:ln>
        </p:spPr>
      </p:pic>
    </p:spTree>
    <p:extLst>
      <p:ext uri="{BB962C8B-B14F-4D97-AF65-F5344CB8AC3E}">
        <p14:creationId xmlns:p14="http://schemas.microsoft.com/office/powerpoint/2010/main" val="279360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881090"/>
            <a:ext cx="11366204" cy="604265"/>
          </a:xfrm>
        </p:spPr>
        <p:txBody>
          <a:bodyPr>
            <a:noAutofit/>
          </a:bodyPr>
          <a:lstStyle/>
          <a:p>
            <a:r>
              <a:rPr lang="en-US" sz="3200" dirty="0">
                <a:solidFill>
                  <a:srgbClr val="008E7F"/>
                </a:solidFill>
                <a:latin typeface="ITC Avant Garde Std Bk" pitchFamily="34" charset="0"/>
              </a:rPr>
              <a:t>Questions to Consider</a:t>
            </a: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414670" y="6213882"/>
            <a:ext cx="1167903" cy="494665"/>
          </a:xfrm>
          <a:prstGeom prst="rect">
            <a:avLst/>
          </a:prstGeom>
        </p:spPr>
      </p:pic>
      <p:grpSp>
        <p:nvGrpSpPr>
          <p:cNvPr id="21" name="Group 20"/>
          <p:cNvGrpSpPr/>
          <p:nvPr/>
        </p:nvGrpSpPr>
        <p:grpSpPr>
          <a:xfrm>
            <a:off x="693559" y="1508660"/>
            <a:ext cx="10723020" cy="4623901"/>
            <a:chOff x="648589" y="1511618"/>
            <a:chExt cx="10723020" cy="4623901"/>
          </a:xfrm>
        </p:grpSpPr>
        <p:sp>
          <p:nvSpPr>
            <p:cNvPr id="6" name="Rectangle 5"/>
            <p:cNvSpPr/>
            <p:nvPr/>
          </p:nvSpPr>
          <p:spPr>
            <a:xfrm>
              <a:off x="648590" y="2315071"/>
              <a:ext cx="5007935" cy="3820448"/>
            </a:xfrm>
            <a:prstGeom prst="rect">
              <a:avLst/>
            </a:prstGeom>
            <a:solidFill>
              <a:srgbClr val="008E7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821379" y="2396392"/>
              <a:ext cx="4686289" cy="3016210"/>
            </a:xfrm>
            <a:prstGeom prst="rect">
              <a:avLst/>
            </a:prstGeom>
          </p:spPr>
          <p:txBody>
            <a:bodyPr wrap="square">
              <a:spAutoFit/>
            </a:bodyPr>
            <a:lstStyle/>
            <a:p>
              <a:pPr marL="285750" indent="-285750">
                <a:spcAft>
                  <a:spcPts val="1200"/>
                </a:spcAft>
                <a:buFont typeface="Wingdings" panose="05000000000000000000" pitchFamily="2" charset="2"/>
                <a:buChar char="Ø"/>
              </a:pPr>
              <a:r>
                <a:rPr lang="en-US" sz="2000" dirty="0">
                  <a:solidFill>
                    <a:schemeClr val="bg1"/>
                  </a:solidFill>
                </a:rPr>
                <a:t>What structures or processes have you put in place to ensure they are being pursued as a cohesive transformative change strategy rather than as isolated initiatives? </a:t>
              </a:r>
            </a:p>
            <a:p>
              <a:pPr marL="285750" indent="-285750">
                <a:spcAft>
                  <a:spcPts val="1200"/>
                </a:spcAft>
                <a:buFont typeface="Wingdings" panose="05000000000000000000" pitchFamily="2" charset="2"/>
                <a:buChar char="Ø"/>
              </a:pPr>
              <a:r>
                <a:rPr lang="en-US" sz="2000" dirty="0">
                  <a:solidFill>
                    <a:schemeClr val="bg1"/>
                  </a:solidFill>
                </a:rPr>
                <a:t>What specific changes are you producing through </a:t>
              </a:r>
              <a:r>
                <a:rPr lang="en-US" sz="2000" dirty="0" smtClean="0">
                  <a:solidFill>
                    <a:schemeClr val="bg1"/>
                  </a:solidFill>
                </a:rPr>
                <a:t>each effort that </a:t>
              </a:r>
              <a:r>
                <a:rPr lang="en-US" sz="2000" dirty="0">
                  <a:solidFill>
                    <a:schemeClr val="bg1"/>
                  </a:solidFill>
                </a:rPr>
                <a:t>address all levels of transformative change (structural, process, and behavioral)?</a:t>
              </a:r>
            </a:p>
          </p:txBody>
        </p:sp>
        <p:sp>
          <p:nvSpPr>
            <p:cNvPr id="15" name="Rectangle 14"/>
            <p:cNvSpPr/>
            <p:nvPr/>
          </p:nvSpPr>
          <p:spPr>
            <a:xfrm>
              <a:off x="648590" y="1527594"/>
              <a:ext cx="5007935" cy="730986"/>
            </a:xfrm>
            <a:prstGeom prst="rect">
              <a:avLst/>
            </a:prstGeom>
            <a:solidFill>
              <a:srgbClr val="008E7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648589" y="1530147"/>
              <a:ext cx="4859079" cy="707886"/>
            </a:xfrm>
            <a:prstGeom prst="rect">
              <a:avLst/>
            </a:prstGeom>
          </p:spPr>
          <p:txBody>
            <a:bodyPr wrap="square">
              <a:spAutoFit/>
            </a:bodyPr>
            <a:lstStyle/>
            <a:p>
              <a:r>
                <a:rPr lang="en-US" sz="2000" dirty="0">
                  <a:solidFill>
                    <a:schemeClr val="bg1"/>
                  </a:solidFill>
                </a:rPr>
                <a:t>For those </a:t>
              </a:r>
              <a:r>
                <a:rPr lang="en-US" sz="2000" b="1" dirty="0">
                  <a:solidFill>
                    <a:srgbClr val="F6A01A"/>
                  </a:solidFill>
                </a:rPr>
                <a:t>actively pursuing </a:t>
              </a:r>
              <a:r>
                <a:rPr lang="en-US" sz="2000" b="1" dirty="0" smtClean="0">
                  <a:solidFill>
                    <a:srgbClr val="F6A01A"/>
                  </a:solidFill>
                </a:rPr>
                <a:t>both </a:t>
              </a:r>
              <a:r>
                <a:rPr lang="en-US" sz="2000" dirty="0" smtClean="0">
                  <a:solidFill>
                    <a:schemeClr val="bg1"/>
                  </a:solidFill>
                </a:rPr>
                <a:t>Integrated Advising and </a:t>
              </a:r>
              <a:r>
                <a:rPr lang="en-US" sz="2000" dirty="0">
                  <a:solidFill>
                    <a:schemeClr val="bg1"/>
                  </a:solidFill>
                </a:rPr>
                <a:t>Guided </a:t>
              </a:r>
              <a:r>
                <a:rPr lang="en-US" sz="2000" dirty="0" smtClean="0">
                  <a:solidFill>
                    <a:schemeClr val="bg1"/>
                  </a:solidFill>
                </a:rPr>
                <a:t>Pathways:</a:t>
              </a:r>
              <a:endParaRPr lang="en-US" sz="2000" dirty="0">
                <a:solidFill>
                  <a:schemeClr val="bg1"/>
                </a:solidFill>
              </a:endParaRPr>
            </a:p>
          </p:txBody>
        </p:sp>
        <p:sp>
          <p:nvSpPr>
            <p:cNvPr id="17" name="Rectangle 16"/>
            <p:cNvSpPr/>
            <p:nvPr/>
          </p:nvSpPr>
          <p:spPr>
            <a:xfrm>
              <a:off x="6363674" y="2258579"/>
              <a:ext cx="5007935" cy="3863073"/>
            </a:xfrm>
            <a:prstGeom prst="rect">
              <a:avLst/>
            </a:prstGeom>
            <a:solidFill>
              <a:srgbClr val="0053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p:cNvSpPr/>
            <p:nvPr/>
          </p:nvSpPr>
          <p:spPr>
            <a:xfrm>
              <a:off x="6363674" y="1511823"/>
              <a:ext cx="5007935" cy="730986"/>
            </a:xfrm>
            <a:prstGeom prst="rect">
              <a:avLst/>
            </a:prstGeom>
            <a:solidFill>
              <a:srgbClr val="0053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p:cNvSpPr/>
            <p:nvPr/>
          </p:nvSpPr>
          <p:spPr>
            <a:xfrm>
              <a:off x="6363675" y="1511618"/>
              <a:ext cx="4917470" cy="707886"/>
            </a:xfrm>
            <a:prstGeom prst="rect">
              <a:avLst/>
            </a:prstGeom>
          </p:spPr>
          <p:txBody>
            <a:bodyPr wrap="square">
              <a:spAutoFit/>
            </a:bodyPr>
            <a:lstStyle/>
            <a:p>
              <a:r>
                <a:rPr lang="en-US" sz="2000" dirty="0">
                  <a:solidFill>
                    <a:schemeClr val="bg1"/>
                  </a:solidFill>
                </a:rPr>
                <a:t>For those </a:t>
              </a:r>
              <a:r>
                <a:rPr lang="en-US" sz="2000" b="1" dirty="0">
                  <a:solidFill>
                    <a:srgbClr val="F6A01A"/>
                  </a:solidFill>
                </a:rPr>
                <a:t>actively pursuing </a:t>
              </a:r>
              <a:r>
                <a:rPr lang="en-US" sz="2000" b="1" dirty="0" smtClean="0">
                  <a:solidFill>
                    <a:srgbClr val="F6A01A"/>
                  </a:solidFill>
                </a:rPr>
                <a:t>Guided Pathways </a:t>
              </a:r>
              <a:r>
                <a:rPr lang="en-US" sz="2000" dirty="0" smtClean="0">
                  <a:solidFill>
                    <a:schemeClr val="bg1"/>
                  </a:solidFill>
                </a:rPr>
                <a:t>and heading towards Integrated Advising:</a:t>
              </a:r>
              <a:endParaRPr lang="en-US" sz="2000" dirty="0">
                <a:solidFill>
                  <a:schemeClr val="bg1"/>
                </a:solidFill>
              </a:endParaRPr>
            </a:p>
          </p:txBody>
        </p:sp>
        <p:sp>
          <p:nvSpPr>
            <p:cNvPr id="20" name="Rectangle 19"/>
            <p:cNvSpPr/>
            <p:nvPr/>
          </p:nvSpPr>
          <p:spPr>
            <a:xfrm>
              <a:off x="6471683" y="2338690"/>
              <a:ext cx="4899926" cy="3785652"/>
            </a:xfrm>
            <a:prstGeom prst="rect">
              <a:avLst/>
            </a:prstGeom>
          </p:spPr>
          <p:txBody>
            <a:bodyPr wrap="square">
              <a:spAutoFit/>
            </a:bodyPr>
            <a:lstStyle/>
            <a:p>
              <a:pPr marL="342900" indent="-342900">
                <a:spcAft>
                  <a:spcPts val="1200"/>
                </a:spcAft>
                <a:buClr>
                  <a:schemeClr val="bg1"/>
                </a:buClr>
                <a:buFont typeface="Wingdings" panose="05000000000000000000" pitchFamily="2" charset="2"/>
                <a:buChar char="Ø"/>
              </a:pPr>
              <a:r>
                <a:rPr lang="en-US" sz="2000" dirty="0">
                  <a:solidFill>
                    <a:schemeClr val="bg1"/>
                  </a:solidFill>
                </a:rPr>
                <a:t>Consider mapping the ways in which </a:t>
              </a:r>
              <a:r>
                <a:rPr lang="en-US" sz="2000" dirty="0" smtClean="0">
                  <a:solidFill>
                    <a:schemeClr val="bg1"/>
                  </a:solidFill>
                </a:rPr>
                <a:t>Integrated Advising and Student Supports will </a:t>
              </a:r>
              <a:r>
                <a:rPr lang="en-US" sz="2000" dirty="0">
                  <a:solidFill>
                    <a:schemeClr val="bg1"/>
                  </a:solidFill>
                </a:rPr>
                <a:t>support </a:t>
              </a:r>
              <a:r>
                <a:rPr lang="en-US" sz="2000" dirty="0" smtClean="0">
                  <a:solidFill>
                    <a:schemeClr val="bg1"/>
                  </a:solidFill>
                </a:rPr>
                <a:t>your Guided </a:t>
              </a:r>
              <a:r>
                <a:rPr lang="en-US" sz="2000" dirty="0">
                  <a:solidFill>
                    <a:schemeClr val="bg1"/>
                  </a:solidFill>
                </a:rPr>
                <a:t>Pathways reform.</a:t>
              </a:r>
            </a:p>
            <a:p>
              <a:pPr marL="342900" indent="-342900">
                <a:spcAft>
                  <a:spcPts val="1200"/>
                </a:spcAft>
                <a:buClr>
                  <a:schemeClr val="bg1"/>
                </a:buClr>
                <a:buFont typeface="Wingdings" panose="05000000000000000000" pitchFamily="2" charset="2"/>
                <a:buChar char="Ø"/>
              </a:pPr>
              <a:r>
                <a:rPr lang="en-US" sz="2000" dirty="0">
                  <a:solidFill>
                    <a:schemeClr val="bg1"/>
                  </a:solidFill>
                </a:rPr>
                <a:t>What momentum from </a:t>
              </a:r>
              <a:r>
                <a:rPr lang="en-US" sz="2000" dirty="0" smtClean="0">
                  <a:solidFill>
                    <a:schemeClr val="bg1"/>
                  </a:solidFill>
                </a:rPr>
                <a:t>Guided Pathways (urgency </a:t>
              </a:r>
              <a:r>
                <a:rPr lang="en-US" sz="2000" dirty="0">
                  <a:solidFill>
                    <a:schemeClr val="bg1"/>
                  </a:solidFill>
                </a:rPr>
                <a:t>and buy-in) can you leverage </a:t>
              </a:r>
              <a:r>
                <a:rPr lang="en-US" sz="2000" dirty="0" smtClean="0">
                  <a:solidFill>
                    <a:schemeClr val="bg1"/>
                  </a:solidFill>
                </a:rPr>
                <a:t>to pursue Integrated Advising?</a:t>
              </a:r>
              <a:endParaRPr lang="en-US" sz="2000" dirty="0">
                <a:solidFill>
                  <a:schemeClr val="bg1"/>
                </a:solidFill>
              </a:endParaRPr>
            </a:p>
            <a:p>
              <a:pPr marL="342900" indent="-342900">
                <a:spcAft>
                  <a:spcPts val="1200"/>
                </a:spcAft>
                <a:buClr>
                  <a:schemeClr val="bg1"/>
                </a:buClr>
                <a:buFont typeface="Wingdings" panose="05000000000000000000" pitchFamily="2" charset="2"/>
                <a:buChar char="Ø"/>
              </a:pPr>
              <a:r>
                <a:rPr lang="en-US" sz="2000" dirty="0">
                  <a:solidFill>
                    <a:schemeClr val="bg1"/>
                  </a:solidFill>
                </a:rPr>
                <a:t>What vision do you have for the student experience and how can </a:t>
              </a:r>
              <a:r>
                <a:rPr lang="en-US" sz="2000" dirty="0" smtClean="0">
                  <a:solidFill>
                    <a:schemeClr val="bg1"/>
                  </a:solidFill>
                </a:rPr>
                <a:t>Integrated Advising and </a:t>
              </a:r>
              <a:r>
                <a:rPr lang="en-US" sz="2000" dirty="0">
                  <a:solidFill>
                    <a:schemeClr val="bg1"/>
                  </a:solidFill>
                </a:rPr>
                <a:t>Guided Pathways get you there?</a:t>
              </a:r>
            </a:p>
          </p:txBody>
        </p:sp>
      </p:grpSp>
      <p:pic>
        <p:nvPicPr>
          <p:cNvPr id="22" name="Pictur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1306" y="6213882"/>
            <a:ext cx="1396338" cy="601528"/>
          </a:xfrm>
          <a:prstGeom prst="rect">
            <a:avLst/>
          </a:prstGeom>
          <a:noFill/>
          <a:ln>
            <a:noFill/>
          </a:ln>
        </p:spPr>
      </p:pic>
    </p:spTree>
    <p:extLst>
      <p:ext uri="{BB962C8B-B14F-4D97-AF65-F5344CB8AC3E}">
        <p14:creationId xmlns:p14="http://schemas.microsoft.com/office/powerpoint/2010/main" val="241935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914400"/>
          </a:xfrm>
        </p:spPr>
        <p:txBody>
          <a:bodyPr>
            <a:noAutofit/>
          </a:bodyPr>
          <a:lstStyle/>
          <a:p>
            <a:r>
              <a:rPr lang="en-US" sz="3200" dirty="0" smtClean="0">
                <a:solidFill>
                  <a:srgbClr val="008E7F"/>
                </a:solidFill>
                <a:latin typeface="ITC Avant Garde Std Bk" pitchFamily="34" charset="0"/>
              </a:rPr>
              <a:t>Individual Reflection</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6" name="Content Placeholder 2"/>
          <p:cNvSpPr>
            <a:spLocks noGrp="1"/>
          </p:cNvSpPr>
          <p:nvPr>
            <p:ph idx="1"/>
          </p:nvPr>
        </p:nvSpPr>
        <p:spPr>
          <a:xfrm>
            <a:off x="460310" y="1807027"/>
            <a:ext cx="11271380" cy="4191000"/>
          </a:xfrm>
        </p:spPr>
        <p:txBody>
          <a:bodyPr>
            <a:noAutofit/>
          </a:bodyPr>
          <a:lstStyle/>
          <a:p>
            <a:pPr marL="514350" indent="-514350">
              <a:spcAft>
                <a:spcPts val="1800"/>
              </a:spcAft>
              <a:buAutoNum type="arabicPeriod"/>
            </a:pPr>
            <a:r>
              <a:rPr lang="en-US" dirty="0" smtClean="0">
                <a:solidFill>
                  <a:srgbClr val="00539B"/>
                </a:solidFill>
              </a:rPr>
              <a:t>Using the blank “Aligned Principles” handout, what are your current and desired advising and student support structures that can support your Guided Pathways implementation?</a:t>
            </a:r>
          </a:p>
          <a:p>
            <a:pPr marL="514350" indent="-514350">
              <a:spcAft>
                <a:spcPts val="1800"/>
              </a:spcAft>
              <a:buAutoNum type="arabicPeriod"/>
            </a:pPr>
            <a:r>
              <a:rPr lang="en-US" dirty="0" smtClean="0">
                <a:solidFill>
                  <a:srgbClr val="00539B"/>
                </a:solidFill>
              </a:rPr>
              <a:t>What do your readiness assessment results say about possible challenges in pursuing your desired integrated advising and student support approach?</a:t>
            </a:r>
            <a:endParaRPr lang="en-US" dirty="0">
              <a:solidFill>
                <a:srgbClr val="00539B"/>
              </a:solidFill>
            </a:endParaRPr>
          </a:p>
          <a:p>
            <a:pPr marL="0" indent="0">
              <a:spcAft>
                <a:spcPts val="1800"/>
              </a:spcAft>
              <a:buNone/>
            </a:pPr>
            <a:endParaRPr lang="en-US" sz="2600" dirty="0">
              <a:solidFill>
                <a:srgbClr val="00539B"/>
              </a:solidFill>
            </a:endParaRPr>
          </a:p>
        </p:txBody>
      </p:sp>
      <p:grpSp>
        <p:nvGrpSpPr>
          <p:cNvPr id="9" name="Group 8"/>
          <p:cNvGrpSpPr/>
          <p:nvPr/>
        </p:nvGrpSpPr>
        <p:grpSpPr>
          <a:xfrm>
            <a:off x="0" y="0"/>
            <a:ext cx="12192000" cy="819150"/>
            <a:chOff x="-1524000" y="0"/>
            <a:chExt cx="12192000" cy="819150"/>
          </a:xfrm>
        </p:grpSpPr>
        <p:sp>
          <p:nvSpPr>
            <p:cNvPr id="10" name="Rectangle 9"/>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4" name="Picture 13"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60310" y="6128654"/>
            <a:ext cx="1167903" cy="494665"/>
          </a:xfrm>
          <a:prstGeom prst="rect">
            <a:avLst/>
          </a:prstGeom>
        </p:spPr>
      </p:pic>
      <p:cxnSp>
        <p:nvCxnSpPr>
          <p:cNvPr id="16" name="Straight Connector 15"/>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2567" y="6054478"/>
            <a:ext cx="1396338" cy="601528"/>
          </a:xfrm>
          <a:prstGeom prst="rect">
            <a:avLst/>
          </a:prstGeom>
          <a:noFill/>
          <a:ln>
            <a:noFill/>
          </a:ln>
        </p:spPr>
      </p:pic>
    </p:spTree>
    <p:extLst>
      <p:ext uri="{BB962C8B-B14F-4D97-AF65-F5344CB8AC3E}">
        <p14:creationId xmlns:p14="http://schemas.microsoft.com/office/powerpoint/2010/main" val="4098131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914400"/>
          </a:xfrm>
        </p:spPr>
        <p:txBody>
          <a:bodyPr>
            <a:noAutofit/>
          </a:bodyPr>
          <a:lstStyle/>
          <a:p>
            <a:r>
              <a:rPr lang="en-US" sz="3200" dirty="0" smtClean="0">
                <a:solidFill>
                  <a:srgbClr val="008E7F"/>
                </a:solidFill>
                <a:latin typeface="ITC Avant Garde Std Bk" pitchFamily="34" charset="0"/>
              </a:rPr>
              <a:t>Table Discussions</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26" name="Content Placeholder 2"/>
          <p:cNvSpPr>
            <a:spLocks noGrp="1"/>
          </p:cNvSpPr>
          <p:nvPr>
            <p:ph idx="1"/>
          </p:nvPr>
        </p:nvSpPr>
        <p:spPr>
          <a:xfrm>
            <a:off x="410547" y="1600200"/>
            <a:ext cx="11271380" cy="4191000"/>
          </a:xfrm>
        </p:spPr>
        <p:txBody>
          <a:bodyPr>
            <a:noAutofit/>
          </a:bodyPr>
          <a:lstStyle/>
          <a:p>
            <a:pPr marL="514350" indent="-514350">
              <a:spcAft>
                <a:spcPts val="600"/>
              </a:spcAft>
              <a:buAutoNum type="arabicPeriod"/>
            </a:pPr>
            <a:r>
              <a:rPr lang="en-US" dirty="0">
                <a:solidFill>
                  <a:srgbClr val="00539B"/>
                </a:solidFill>
              </a:rPr>
              <a:t>How does an integrated advising approach support Guided Pathways implementation? </a:t>
            </a:r>
          </a:p>
          <a:p>
            <a:pPr marL="514350" indent="-514350">
              <a:spcAft>
                <a:spcPts val="600"/>
              </a:spcAft>
              <a:buAutoNum type="arabicPeriod"/>
            </a:pPr>
            <a:r>
              <a:rPr lang="en-US" dirty="0" smtClean="0">
                <a:solidFill>
                  <a:srgbClr val="00539B"/>
                </a:solidFill>
              </a:rPr>
              <a:t>What key readiness areas do you need to address and what </a:t>
            </a:r>
            <a:r>
              <a:rPr lang="en-US" dirty="0">
                <a:solidFill>
                  <a:srgbClr val="00539B"/>
                </a:solidFill>
              </a:rPr>
              <a:t>next steps would you need to take to move your institution higher on the readiness continuum?</a:t>
            </a:r>
          </a:p>
          <a:p>
            <a:pPr marL="514350" indent="-514350">
              <a:spcAft>
                <a:spcPts val="600"/>
              </a:spcAft>
              <a:buAutoNum type="arabicPeriod"/>
            </a:pPr>
            <a:r>
              <a:rPr lang="en-US" dirty="0">
                <a:solidFill>
                  <a:srgbClr val="00539B"/>
                </a:solidFill>
              </a:rPr>
              <a:t>What other initiatives and stakeholders need to be connected in order to </a:t>
            </a:r>
            <a:r>
              <a:rPr lang="en-US" dirty="0" smtClean="0">
                <a:solidFill>
                  <a:srgbClr val="00539B"/>
                </a:solidFill>
              </a:rPr>
              <a:t>align integrated advising and student supports with your Guided Pathways work?</a:t>
            </a:r>
            <a:endParaRPr lang="en-US" dirty="0">
              <a:solidFill>
                <a:srgbClr val="00539B"/>
              </a:solidFill>
            </a:endParaRPr>
          </a:p>
          <a:p>
            <a:pPr marL="0" indent="0">
              <a:spcAft>
                <a:spcPts val="2400"/>
              </a:spcAft>
              <a:buNone/>
            </a:pPr>
            <a:endParaRPr lang="en-US" sz="2600" dirty="0">
              <a:solidFill>
                <a:srgbClr val="00539B"/>
              </a:solidFill>
            </a:endParaRPr>
          </a:p>
        </p:txBody>
      </p:sp>
      <p:grpSp>
        <p:nvGrpSpPr>
          <p:cNvPr id="9" name="Group 8"/>
          <p:cNvGrpSpPr/>
          <p:nvPr/>
        </p:nvGrpSpPr>
        <p:grpSpPr>
          <a:xfrm>
            <a:off x="0" y="0"/>
            <a:ext cx="12192000" cy="819150"/>
            <a:chOff x="-1524000" y="0"/>
            <a:chExt cx="12192000" cy="819150"/>
          </a:xfrm>
        </p:grpSpPr>
        <p:sp>
          <p:nvSpPr>
            <p:cNvPr id="10" name="Rectangle 9"/>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4" name="Picture 13"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48464" y="6151477"/>
            <a:ext cx="1167903" cy="494665"/>
          </a:xfrm>
          <a:prstGeom prst="rect">
            <a:avLst/>
          </a:prstGeom>
        </p:spPr>
      </p:pic>
      <p:cxnSp>
        <p:nvCxnSpPr>
          <p:cNvPr id="16" name="Straight Connector 15"/>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2567" y="6054478"/>
            <a:ext cx="1396338" cy="601528"/>
          </a:xfrm>
          <a:prstGeom prst="rect">
            <a:avLst/>
          </a:prstGeom>
          <a:noFill/>
          <a:ln>
            <a:noFill/>
          </a:ln>
        </p:spPr>
      </p:pic>
    </p:spTree>
    <p:extLst>
      <p:ext uri="{BB962C8B-B14F-4D97-AF65-F5344CB8AC3E}">
        <p14:creationId xmlns:p14="http://schemas.microsoft.com/office/powerpoint/2010/main" val="1311866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881090"/>
            <a:ext cx="10091352" cy="782820"/>
          </a:xfrm>
        </p:spPr>
        <p:txBody>
          <a:bodyPr>
            <a:noAutofit/>
          </a:bodyPr>
          <a:lstStyle/>
          <a:p>
            <a:r>
              <a:rPr lang="en-US" sz="3200" dirty="0">
                <a:solidFill>
                  <a:srgbClr val="008E7F"/>
                </a:solidFill>
                <a:latin typeface="ITC Avant Garde Std Bk" pitchFamily="34" charset="0"/>
              </a:rPr>
              <a:t>Outline for </a:t>
            </a:r>
            <a:r>
              <a:rPr lang="en-US" sz="3200" dirty="0" smtClean="0">
                <a:solidFill>
                  <a:srgbClr val="008E7F"/>
                </a:solidFill>
                <a:latin typeface="ITC Avant Garde Std Bk" pitchFamily="34" charset="0"/>
              </a:rPr>
              <a:t>Session</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40830" y="6151477"/>
            <a:ext cx="1167903" cy="494665"/>
          </a:xfrm>
          <a:prstGeom prst="rect">
            <a:avLst/>
          </a:prstGeom>
        </p:spPr>
      </p:pic>
      <p:sp>
        <p:nvSpPr>
          <p:cNvPr id="15" name="Content Placeholder 2"/>
          <p:cNvSpPr>
            <a:spLocks noGrp="1"/>
          </p:cNvSpPr>
          <p:nvPr>
            <p:ph idx="1"/>
          </p:nvPr>
        </p:nvSpPr>
        <p:spPr>
          <a:xfrm>
            <a:off x="811427" y="1837879"/>
            <a:ext cx="10569146" cy="3909638"/>
          </a:xfrm>
        </p:spPr>
        <p:txBody>
          <a:bodyPr>
            <a:noAutofit/>
          </a:bodyPr>
          <a:lstStyle/>
          <a:p>
            <a:pPr>
              <a:spcAft>
                <a:spcPts val="600"/>
              </a:spcAft>
              <a:buClr>
                <a:srgbClr val="00539B"/>
              </a:buClr>
              <a:buSzPct val="80000"/>
              <a:buFont typeface="Wingdings" panose="05000000000000000000" pitchFamily="2" charset="2"/>
              <a:buChar char="Ø"/>
            </a:pPr>
            <a:r>
              <a:rPr lang="en-US" sz="2400" dirty="0" smtClean="0">
                <a:solidFill>
                  <a:srgbClr val="00539B"/>
                </a:solidFill>
                <a:latin typeface="+mj-lt"/>
              </a:rPr>
              <a:t>What is Integrated Advising and Student Supports?</a:t>
            </a:r>
          </a:p>
          <a:p>
            <a:pPr lvl="1">
              <a:spcAft>
                <a:spcPts val="600"/>
              </a:spcAft>
              <a:buClr>
                <a:srgbClr val="00539B"/>
              </a:buClr>
              <a:buSzPct val="80000"/>
              <a:buFont typeface="Wingdings" panose="05000000000000000000" pitchFamily="2" charset="2"/>
              <a:buChar char="Ø"/>
            </a:pPr>
            <a:r>
              <a:rPr lang="en-US" sz="2000" dirty="0" smtClean="0">
                <a:solidFill>
                  <a:srgbClr val="00539B"/>
                </a:solidFill>
                <a:latin typeface="+mj-lt"/>
              </a:rPr>
              <a:t>Transformative Change</a:t>
            </a:r>
          </a:p>
          <a:p>
            <a:pPr lvl="1">
              <a:spcAft>
                <a:spcPts val="600"/>
              </a:spcAft>
              <a:buClr>
                <a:srgbClr val="00539B"/>
              </a:buClr>
              <a:buSzPct val="80000"/>
              <a:buFont typeface="Wingdings" panose="05000000000000000000" pitchFamily="2" charset="2"/>
              <a:buChar char="Ø"/>
            </a:pPr>
            <a:r>
              <a:rPr lang="en-US" sz="2000" dirty="0" smtClean="0">
                <a:solidFill>
                  <a:srgbClr val="00539B"/>
                </a:solidFill>
                <a:latin typeface="+mj-lt"/>
              </a:rPr>
              <a:t>Institutional Approaches to Integrated Advising and Student Supports</a:t>
            </a:r>
          </a:p>
          <a:p>
            <a:pPr lvl="1">
              <a:spcAft>
                <a:spcPts val="600"/>
              </a:spcAft>
              <a:buClr>
                <a:srgbClr val="00539B"/>
              </a:buClr>
              <a:buSzPct val="80000"/>
              <a:buFont typeface="Wingdings" panose="05000000000000000000" pitchFamily="2" charset="2"/>
              <a:buChar char="Ø"/>
            </a:pPr>
            <a:r>
              <a:rPr lang="en-US" sz="2000" dirty="0" smtClean="0">
                <a:solidFill>
                  <a:srgbClr val="00539B"/>
                </a:solidFill>
                <a:latin typeface="+mj-lt"/>
              </a:rPr>
              <a:t>Critical Elements and Common Challenges</a:t>
            </a:r>
            <a:endParaRPr lang="en-US" sz="2000" dirty="0">
              <a:solidFill>
                <a:srgbClr val="00539B"/>
              </a:solidFill>
              <a:latin typeface="+mj-lt"/>
            </a:endParaRPr>
          </a:p>
          <a:p>
            <a:pPr>
              <a:spcAft>
                <a:spcPts val="600"/>
              </a:spcAft>
              <a:buClr>
                <a:srgbClr val="00539B"/>
              </a:buClr>
              <a:buSzPct val="80000"/>
              <a:buFont typeface="Wingdings" panose="05000000000000000000" pitchFamily="2" charset="2"/>
              <a:buChar char="Ø"/>
            </a:pPr>
            <a:r>
              <a:rPr lang="en-US" sz="2400" dirty="0">
                <a:solidFill>
                  <a:srgbClr val="00539B"/>
                </a:solidFill>
                <a:latin typeface="+mj-lt"/>
              </a:rPr>
              <a:t>Alignment of Key Components of </a:t>
            </a:r>
            <a:r>
              <a:rPr lang="en-US" sz="2400" dirty="0" smtClean="0">
                <a:solidFill>
                  <a:srgbClr val="00539B"/>
                </a:solidFill>
                <a:latin typeface="+mj-lt"/>
              </a:rPr>
              <a:t>Integrated Advising and Student Supports and </a:t>
            </a:r>
            <a:r>
              <a:rPr lang="en-US" sz="2400" dirty="0">
                <a:solidFill>
                  <a:srgbClr val="00539B"/>
                </a:solidFill>
                <a:latin typeface="+mj-lt"/>
              </a:rPr>
              <a:t>Guided Pathways</a:t>
            </a:r>
          </a:p>
          <a:p>
            <a:pPr>
              <a:spcAft>
                <a:spcPts val="600"/>
              </a:spcAft>
              <a:buClr>
                <a:srgbClr val="00539B"/>
              </a:buClr>
              <a:buSzPct val="80000"/>
              <a:buFont typeface="Wingdings" panose="05000000000000000000" pitchFamily="2" charset="2"/>
              <a:buChar char="Ø"/>
            </a:pPr>
            <a:r>
              <a:rPr lang="en-US" sz="2400" dirty="0" smtClean="0">
                <a:solidFill>
                  <a:srgbClr val="00539B"/>
                </a:solidFill>
                <a:latin typeface="+mj-lt"/>
              </a:rPr>
              <a:t>Table Discussions</a:t>
            </a:r>
          </a:p>
          <a:p>
            <a:pPr>
              <a:spcAft>
                <a:spcPts val="600"/>
              </a:spcAft>
              <a:buClr>
                <a:srgbClr val="00539B"/>
              </a:buClr>
              <a:buSzPct val="80000"/>
              <a:buFont typeface="Wingdings" panose="05000000000000000000" pitchFamily="2" charset="2"/>
              <a:buChar char="Ø"/>
            </a:pPr>
            <a:r>
              <a:rPr lang="en-US" sz="2400" dirty="0" smtClean="0">
                <a:solidFill>
                  <a:srgbClr val="00539B"/>
                </a:solidFill>
                <a:latin typeface="+mj-lt"/>
              </a:rPr>
              <a:t>Questions, Comments, and Discussion</a:t>
            </a:r>
            <a:endParaRPr lang="en-US" sz="2400" dirty="0">
              <a:solidFill>
                <a:srgbClr val="00539B"/>
              </a:solidFill>
              <a:latin typeface="+mj-lt"/>
            </a:endParaRPr>
          </a:p>
        </p:txBody>
      </p:sp>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2567" y="6054478"/>
            <a:ext cx="1396338" cy="601528"/>
          </a:xfrm>
          <a:prstGeom prst="rect">
            <a:avLst/>
          </a:prstGeom>
          <a:noFill/>
          <a:ln>
            <a:noFill/>
          </a:ln>
        </p:spPr>
      </p:pic>
    </p:spTree>
    <p:extLst>
      <p:ext uri="{BB962C8B-B14F-4D97-AF65-F5344CB8AC3E}">
        <p14:creationId xmlns:p14="http://schemas.microsoft.com/office/powerpoint/2010/main" val="391144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00"/>
            <a:ext cx="8229600" cy="914400"/>
          </a:xfrm>
        </p:spPr>
        <p:txBody>
          <a:bodyPr>
            <a:noAutofit/>
          </a:bodyPr>
          <a:lstStyle/>
          <a:p>
            <a:r>
              <a:rPr lang="en-US" sz="4000" dirty="0">
                <a:solidFill>
                  <a:srgbClr val="008E7F"/>
                </a:solidFill>
                <a:latin typeface="ITC Avant Garde Std Bk" pitchFamily="34" charset="0"/>
              </a:rPr>
              <a:t>Questions and Comments?</a:t>
            </a:r>
            <a:endParaRPr lang="en-US"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4" name="Picture 13"/>
          <p:cNvPicPr>
            <a:picLocks noChangeAspect="1"/>
          </p:cNvPicPr>
          <p:nvPr/>
        </p:nvPicPr>
        <p:blipFill rotWithShape="1">
          <a:blip r:embed="rId3"/>
          <a:srcRect l="14334" t="10720" r="10224" b="13429"/>
          <a:stretch/>
        </p:blipFill>
        <p:spPr>
          <a:xfrm>
            <a:off x="7610183" y="3105594"/>
            <a:ext cx="3059684" cy="2990407"/>
          </a:xfrm>
          <a:prstGeom prst="rect">
            <a:avLst/>
          </a:prstGeom>
        </p:spPr>
      </p:pic>
      <p:grpSp>
        <p:nvGrpSpPr>
          <p:cNvPr id="9" name="Group 8"/>
          <p:cNvGrpSpPr/>
          <p:nvPr/>
        </p:nvGrpSpPr>
        <p:grpSpPr>
          <a:xfrm>
            <a:off x="0" y="0"/>
            <a:ext cx="12192000" cy="819150"/>
            <a:chOff x="-1524000" y="0"/>
            <a:chExt cx="12192000" cy="819150"/>
          </a:xfrm>
        </p:grpSpPr>
        <p:sp>
          <p:nvSpPr>
            <p:cNvPr id="10" name="Rectangle 9"/>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5" name="Picture 14"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540830" y="6096001"/>
            <a:ext cx="1167903" cy="494665"/>
          </a:xfrm>
          <a:prstGeom prst="rect">
            <a:avLst/>
          </a:prstGeom>
        </p:spPr>
      </p:pic>
      <p:cxnSp>
        <p:nvCxnSpPr>
          <p:cNvPr id="17" name="Straight Connector 16"/>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9399" y="5989138"/>
            <a:ext cx="1396338" cy="601528"/>
          </a:xfrm>
          <a:prstGeom prst="rect">
            <a:avLst/>
          </a:prstGeom>
          <a:noFill/>
          <a:ln>
            <a:noFill/>
          </a:ln>
        </p:spPr>
      </p:pic>
    </p:spTree>
    <p:extLst>
      <p:ext uri="{BB962C8B-B14F-4D97-AF65-F5344CB8AC3E}">
        <p14:creationId xmlns:p14="http://schemas.microsoft.com/office/powerpoint/2010/main" val="2115173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37" y="4814443"/>
            <a:ext cx="12192001" cy="1290540"/>
          </a:xfrm>
          <a:prstGeom prst="rect">
            <a:avLst/>
          </a:prstGeom>
          <a:solidFill>
            <a:srgbClr val="00539B"/>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4" name="Rectangle 23"/>
          <p:cNvSpPr/>
          <p:nvPr/>
        </p:nvSpPr>
        <p:spPr>
          <a:xfrm>
            <a:off x="0" y="3881520"/>
            <a:ext cx="12192001" cy="941749"/>
          </a:xfrm>
          <a:prstGeom prst="rect">
            <a:avLst/>
          </a:prstGeom>
          <a:solidFill>
            <a:srgbClr val="008E7F"/>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3" name="Rectangle 22"/>
          <p:cNvSpPr/>
          <p:nvPr/>
        </p:nvSpPr>
        <p:spPr>
          <a:xfrm>
            <a:off x="0" y="2908070"/>
            <a:ext cx="12192001" cy="941749"/>
          </a:xfrm>
          <a:prstGeom prst="rect">
            <a:avLst/>
          </a:prstGeom>
          <a:solidFill>
            <a:srgbClr val="00539B"/>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 name="Rectangle 5"/>
          <p:cNvSpPr/>
          <p:nvPr/>
        </p:nvSpPr>
        <p:spPr>
          <a:xfrm>
            <a:off x="-1" y="1951353"/>
            <a:ext cx="12192001" cy="941749"/>
          </a:xfrm>
          <a:prstGeom prst="rect">
            <a:avLst/>
          </a:prstGeom>
          <a:solidFill>
            <a:srgbClr val="008E7F"/>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0264" y="927928"/>
            <a:ext cx="8229600" cy="914400"/>
          </a:xfrm>
        </p:spPr>
        <p:txBody>
          <a:bodyPr>
            <a:noAutofit/>
          </a:bodyPr>
          <a:lstStyle/>
          <a:p>
            <a:r>
              <a:rPr lang="en-US" sz="3200" dirty="0" smtClean="0">
                <a:solidFill>
                  <a:srgbClr val="008E7F"/>
                </a:solidFill>
                <a:latin typeface="ITC Avant Garde Std Bk" pitchFamily="34" charset="0"/>
              </a:rPr>
              <a:t>Learn More about Integrated Advising and Student Supports</a:t>
            </a:r>
            <a:endParaRPr lang="en-US" sz="36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9" name="Group 8"/>
          <p:cNvGrpSpPr/>
          <p:nvPr/>
        </p:nvGrpSpPr>
        <p:grpSpPr>
          <a:xfrm>
            <a:off x="0" y="0"/>
            <a:ext cx="12192000" cy="819150"/>
            <a:chOff x="-1524000" y="0"/>
            <a:chExt cx="12192000" cy="819150"/>
          </a:xfrm>
        </p:grpSpPr>
        <p:sp>
          <p:nvSpPr>
            <p:cNvPr id="10" name="Rectangle 9"/>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5" name="Picture 14"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448464" y="6291706"/>
            <a:ext cx="1167903" cy="494665"/>
          </a:xfrm>
          <a:prstGeom prst="rect">
            <a:avLst/>
          </a:prstGeom>
        </p:spPr>
      </p:pic>
      <p:sp>
        <p:nvSpPr>
          <p:cNvPr id="4" name="TextBox 3"/>
          <p:cNvSpPr txBox="1"/>
          <p:nvPr/>
        </p:nvSpPr>
        <p:spPr>
          <a:xfrm>
            <a:off x="6304266" y="2222532"/>
            <a:ext cx="4826833" cy="369332"/>
          </a:xfrm>
          <a:prstGeom prst="rect">
            <a:avLst/>
          </a:prstGeom>
          <a:noFill/>
        </p:spPr>
        <p:txBody>
          <a:bodyPr wrap="square" rtlCol="0">
            <a:spAutoFit/>
          </a:bodyPr>
          <a:lstStyle/>
          <a:p>
            <a:r>
              <a:rPr lang="en-US" dirty="0" smtClean="0">
                <a:solidFill>
                  <a:srgbClr val="FFFF00"/>
                </a:solidFill>
                <a:latin typeface="ITC Avant Garde Std Bk" panose="020B0502020202020204" pitchFamily="34" charset="0"/>
              </a:rPr>
              <a:t>www.achievingthedream.org/ipass </a:t>
            </a:r>
          </a:p>
        </p:txBody>
      </p:sp>
      <p:sp>
        <p:nvSpPr>
          <p:cNvPr id="5" name="TextBox 4"/>
          <p:cNvSpPr txBox="1"/>
          <p:nvPr/>
        </p:nvSpPr>
        <p:spPr>
          <a:xfrm>
            <a:off x="221298" y="2068644"/>
            <a:ext cx="6115986" cy="707886"/>
          </a:xfrm>
          <a:prstGeom prst="rect">
            <a:avLst/>
          </a:prstGeom>
          <a:noFill/>
        </p:spPr>
        <p:txBody>
          <a:bodyPr wrap="square" rtlCol="0">
            <a:spAutoFit/>
          </a:bodyPr>
          <a:lstStyle/>
          <a:p>
            <a:r>
              <a:rPr lang="en-US" sz="2000" dirty="0" smtClean="0">
                <a:solidFill>
                  <a:schemeClr val="bg1"/>
                </a:solidFill>
                <a:latin typeface="ITC Avant Garde Std Bk" panose="020B0502020202020204" pitchFamily="34" charset="0"/>
              </a:rPr>
              <a:t>Overview of the Integrated Advising and Student Supports approach</a:t>
            </a:r>
            <a:endParaRPr lang="en-US" sz="2000" dirty="0">
              <a:solidFill>
                <a:schemeClr val="bg1"/>
              </a:solidFill>
              <a:latin typeface="ITC Avant Garde Std Bk" panose="020B0502020202020204" pitchFamily="34" charset="0"/>
            </a:endParaRPr>
          </a:p>
        </p:txBody>
      </p:sp>
      <p:sp>
        <p:nvSpPr>
          <p:cNvPr id="12" name="TextBox 11"/>
          <p:cNvSpPr txBox="1"/>
          <p:nvPr/>
        </p:nvSpPr>
        <p:spPr>
          <a:xfrm>
            <a:off x="6304266" y="3041933"/>
            <a:ext cx="5777806" cy="646331"/>
          </a:xfrm>
          <a:prstGeom prst="rect">
            <a:avLst/>
          </a:prstGeom>
          <a:noFill/>
        </p:spPr>
        <p:txBody>
          <a:bodyPr wrap="square" rtlCol="0">
            <a:spAutoFit/>
          </a:bodyPr>
          <a:lstStyle/>
          <a:p>
            <a:r>
              <a:rPr lang="en-US" dirty="0">
                <a:solidFill>
                  <a:srgbClr val="FFFF00"/>
                </a:solidFill>
                <a:latin typeface="ITC Avant Garde Std Bk" panose="020B0502020202020204" pitchFamily="34" charset="0"/>
              </a:rPr>
              <a:t>http://</a:t>
            </a:r>
            <a:r>
              <a:rPr lang="en-US" dirty="0" smtClean="0">
                <a:solidFill>
                  <a:srgbClr val="FFFF00"/>
                </a:solidFill>
                <a:latin typeface="ITC Avant Garde Std Bk" panose="020B0502020202020204" pitchFamily="34" charset="0"/>
              </a:rPr>
              <a:t>er.educause.edu/blogs/2016/3/reflections-on-communicating-a-vision-for-ipass-reforms </a:t>
            </a:r>
          </a:p>
        </p:txBody>
      </p:sp>
      <p:sp>
        <p:nvSpPr>
          <p:cNvPr id="13" name="TextBox 12"/>
          <p:cNvSpPr txBox="1"/>
          <p:nvPr/>
        </p:nvSpPr>
        <p:spPr>
          <a:xfrm>
            <a:off x="221298" y="3009628"/>
            <a:ext cx="6115986" cy="707886"/>
          </a:xfrm>
          <a:prstGeom prst="rect">
            <a:avLst/>
          </a:prstGeom>
          <a:noFill/>
        </p:spPr>
        <p:txBody>
          <a:bodyPr wrap="square" rtlCol="0">
            <a:spAutoFit/>
          </a:bodyPr>
          <a:lstStyle/>
          <a:p>
            <a:r>
              <a:rPr lang="en-US" sz="2000" dirty="0">
                <a:solidFill>
                  <a:schemeClr val="bg1"/>
                </a:solidFill>
                <a:latin typeface="ITC Avant Garde Std Bk" panose="020B0502020202020204" pitchFamily="34" charset="0"/>
              </a:rPr>
              <a:t>Dr</a:t>
            </a:r>
            <a:r>
              <a:rPr lang="en-US" sz="2000" dirty="0" smtClean="0">
                <a:solidFill>
                  <a:schemeClr val="bg1"/>
                </a:solidFill>
                <a:latin typeface="ITC Avant Garde Std Bk" panose="020B0502020202020204" pitchFamily="34" charset="0"/>
              </a:rPr>
              <a:t>. Stout’s lessons learned on </a:t>
            </a:r>
            <a:r>
              <a:rPr lang="en-US" sz="2000" dirty="0">
                <a:solidFill>
                  <a:schemeClr val="bg1"/>
                </a:solidFill>
                <a:latin typeface="ITC Avant Garde Std Bk" panose="020B0502020202020204" pitchFamily="34" charset="0"/>
              </a:rPr>
              <a:t>communicating your student success vision </a:t>
            </a:r>
          </a:p>
        </p:txBody>
      </p:sp>
      <p:sp>
        <p:nvSpPr>
          <p:cNvPr id="18" name="TextBox 17"/>
          <p:cNvSpPr txBox="1"/>
          <p:nvPr/>
        </p:nvSpPr>
        <p:spPr>
          <a:xfrm>
            <a:off x="6304266" y="3981389"/>
            <a:ext cx="5657885" cy="646331"/>
          </a:xfrm>
          <a:prstGeom prst="rect">
            <a:avLst/>
          </a:prstGeom>
          <a:noFill/>
        </p:spPr>
        <p:txBody>
          <a:bodyPr wrap="square" rtlCol="0">
            <a:spAutoFit/>
          </a:bodyPr>
          <a:lstStyle/>
          <a:p>
            <a:r>
              <a:rPr lang="en-US" dirty="0">
                <a:solidFill>
                  <a:srgbClr val="FFFF00"/>
                </a:solidFill>
                <a:latin typeface="ITC Avant Garde Std Bk" panose="020B0502020202020204" pitchFamily="34" charset="0"/>
              </a:rPr>
              <a:t>http://</a:t>
            </a:r>
            <a:r>
              <a:rPr lang="en-US" dirty="0" smtClean="0">
                <a:solidFill>
                  <a:srgbClr val="FFFF00"/>
                </a:solidFill>
                <a:latin typeface="ITC Avant Garde Std Bk" panose="020B0502020202020204" pitchFamily="34" charset="0"/>
              </a:rPr>
              <a:t>er.educause.edu/blogs/2016/7/the-challenges-and-opportunities-of-ipass-reform </a:t>
            </a:r>
          </a:p>
        </p:txBody>
      </p:sp>
      <p:sp>
        <p:nvSpPr>
          <p:cNvPr id="19" name="TextBox 18"/>
          <p:cNvSpPr txBox="1"/>
          <p:nvPr/>
        </p:nvSpPr>
        <p:spPr>
          <a:xfrm>
            <a:off x="221298" y="3981608"/>
            <a:ext cx="6115986" cy="707886"/>
          </a:xfrm>
          <a:prstGeom prst="rect">
            <a:avLst/>
          </a:prstGeom>
          <a:noFill/>
        </p:spPr>
        <p:txBody>
          <a:bodyPr wrap="square" rtlCol="0">
            <a:spAutoFit/>
          </a:bodyPr>
          <a:lstStyle/>
          <a:p>
            <a:r>
              <a:rPr lang="en-US" sz="2000" dirty="0" smtClean="0">
                <a:solidFill>
                  <a:schemeClr val="bg1"/>
                </a:solidFill>
                <a:latin typeface="ITC Avant Garde Std Bk" panose="020B0502020202020204" pitchFamily="34" charset="0"/>
              </a:rPr>
              <a:t>Dr. Ireland’s reflections from providing change leadership training to grantee institutions</a:t>
            </a:r>
            <a:endParaRPr lang="en-US" sz="2000" dirty="0">
              <a:solidFill>
                <a:schemeClr val="bg1"/>
              </a:solidFill>
              <a:latin typeface="ITC Avant Garde Std Bk" panose="020B0502020202020204" pitchFamily="34" charset="0"/>
            </a:endParaRPr>
          </a:p>
        </p:txBody>
      </p:sp>
      <p:sp>
        <p:nvSpPr>
          <p:cNvPr id="20" name="TextBox 19"/>
          <p:cNvSpPr txBox="1"/>
          <p:nvPr/>
        </p:nvSpPr>
        <p:spPr>
          <a:xfrm>
            <a:off x="6303330" y="4998047"/>
            <a:ext cx="5887734" cy="923330"/>
          </a:xfrm>
          <a:prstGeom prst="rect">
            <a:avLst/>
          </a:prstGeom>
          <a:noFill/>
        </p:spPr>
        <p:txBody>
          <a:bodyPr wrap="square" rtlCol="0">
            <a:spAutoFit/>
          </a:bodyPr>
          <a:lstStyle/>
          <a:p>
            <a:r>
              <a:rPr lang="en-US" dirty="0">
                <a:solidFill>
                  <a:srgbClr val="FFFF00"/>
                </a:solidFill>
                <a:latin typeface="ITC Avant Garde Std Bk" panose="020B0502020202020204" pitchFamily="34" charset="0"/>
              </a:rPr>
              <a:t>http://</a:t>
            </a:r>
            <a:r>
              <a:rPr lang="en-US" dirty="0" smtClean="0">
                <a:solidFill>
                  <a:srgbClr val="FFFF00"/>
                </a:solidFill>
                <a:latin typeface="ITC Avant Garde Std Bk" panose="020B0502020202020204" pitchFamily="34" charset="0"/>
              </a:rPr>
              <a:t>ccrc.tc.columbia.edu/research-project/integrated-planning-and-advising-services.html </a:t>
            </a:r>
          </a:p>
        </p:txBody>
      </p:sp>
      <p:sp>
        <p:nvSpPr>
          <p:cNvPr id="21" name="TextBox 20"/>
          <p:cNvSpPr txBox="1"/>
          <p:nvPr/>
        </p:nvSpPr>
        <p:spPr>
          <a:xfrm>
            <a:off x="221298" y="4951881"/>
            <a:ext cx="6115986" cy="1015663"/>
          </a:xfrm>
          <a:prstGeom prst="rect">
            <a:avLst/>
          </a:prstGeom>
          <a:noFill/>
        </p:spPr>
        <p:txBody>
          <a:bodyPr wrap="square" rtlCol="0">
            <a:spAutoFit/>
          </a:bodyPr>
          <a:lstStyle/>
          <a:p>
            <a:r>
              <a:rPr lang="en-US" sz="2000" dirty="0" smtClean="0">
                <a:solidFill>
                  <a:schemeClr val="bg1"/>
                </a:solidFill>
                <a:latin typeface="ITC Avant Garde Std Bk" panose="020B0502020202020204" pitchFamily="34" charset="0"/>
              </a:rPr>
              <a:t>Research on the successful implementation of integrated advising and student supports approach at community college</a:t>
            </a:r>
            <a:endParaRPr lang="en-US" sz="2000" dirty="0">
              <a:solidFill>
                <a:schemeClr val="bg1"/>
              </a:solidFill>
              <a:latin typeface="ITC Avant Garde Std Bk" panose="020B0502020202020204" pitchFamily="34" charset="0"/>
            </a:endParaRPr>
          </a:p>
        </p:txBody>
      </p:sp>
      <p:cxnSp>
        <p:nvCxnSpPr>
          <p:cNvPr id="22" name="Straight Connector 21"/>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26" name="Picture 2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4058" y="6165994"/>
            <a:ext cx="1396338" cy="601528"/>
          </a:xfrm>
          <a:prstGeom prst="rect">
            <a:avLst/>
          </a:prstGeom>
          <a:noFill/>
          <a:ln>
            <a:noFill/>
          </a:ln>
        </p:spPr>
      </p:pic>
    </p:spTree>
    <p:extLst>
      <p:ext uri="{BB962C8B-B14F-4D97-AF65-F5344CB8AC3E}">
        <p14:creationId xmlns:p14="http://schemas.microsoft.com/office/powerpoint/2010/main" val="277921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881090"/>
            <a:ext cx="10091352" cy="633446"/>
          </a:xfrm>
        </p:spPr>
        <p:txBody>
          <a:bodyPr>
            <a:noAutofit/>
          </a:bodyPr>
          <a:lstStyle/>
          <a:p>
            <a:r>
              <a:rPr lang="en-US" sz="3200" dirty="0">
                <a:solidFill>
                  <a:srgbClr val="008E7F"/>
                </a:solidFill>
                <a:latin typeface="ITC Avant Garde Std Bk" pitchFamily="34" charset="0"/>
              </a:rPr>
              <a:t>Integrated </a:t>
            </a:r>
            <a:r>
              <a:rPr lang="en-US" sz="3200" dirty="0" smtClean="0">
                <a:solidFill>
                  <a:srgbClr val="008E7F"/>
                </a:solidFill>
                <a:latin typeface="ITC Avant Garde Std Bk" pitchFamily="34" charset="0"/>
              </a:rPr>
              <a:t>Advising and Student Supports</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40830" y="6050683"/>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47" name="Group 46"/>
          <p:cNvGrpSpPr/>
          <p:nvPr/>
        </p:nvGrpSpPr>
        <p:grpSpPr>
          <a:xfrm>
            <a:off x="1708733" y="2191364"/>
            <a:ext cx="9432942" cy="3859320"/>
            <a:chOff x="1708733" y="2318958"/>
            <a:chExt cx="9432942" cy="3859320"/>
          </a:xfrm>
        </p:grpSpPr>
        <p:pic>
          <p:nvPicPr>
            <p:cNvPr id="4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122" y="2318958"/>
              <a:ext cx="2464729" cy="261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4463652" y="3318072"/>
              <a:ext cx="413896" cy="646331"/>
            </a:xfrm>
            <a:prstGeom prst="rect">
              <a:avLst/>
            </a:prstGeom>
            <a:noFill/>
          </p:spPr>
          <p:txBody>
            <a:bodyPr wrap="none" rtlCol="0">
              <a:spAutoFit/>
            </a:bodyPr>
            <a:lstStyle/>
            <a:p>
              <a:pPr defTabSz="457200"/>
              <a:r>
                <a:rPr lang="en-US" sz="3600" b="1" dirty="0">
                  <a:solidFill>
                    <a:srgbClr val="73B632"/>
                  </a:solidFill>
                </a:rPr>
                <a:t>+</a:t>
              </a:r>
            </a:p>
          </p:txBody>
        </p:sp>
        <p:sp>
          <p:nvSpPr>
            <p:cNvPr id="50" name="TextBox 49"/>
            <p:cNvSpPr txBox="1"/>
            <p:nvPr/>
          </p:nvSpPr>
          <p:spPr>
            <a:xfrm>
              <a:off x="7595118" y="5224171"/>
              <a:ext cx="3546557" cy="954107"/>
            </a:xfrm>
            <a:prstGeom prst="rect">
              <a:avLst/>
            </a:prstGeom>
            <a:noFill/>
          </p:spPr>
          <p:txBody>
            <a:bodyPr wrap="square" rtlCol="0">
              <a:spAutoFit/>
            </a:bodyPr>
            <a:lstStyle/>
            <a:p>
              <a:pPr algn="ctr" defTabSz="457200"/>
              <a:r>
                <a:rPr lang="en-US" sz="2800" b="1" dirty="0">
                  <a:solidFill>
                    <a:srgbClr val="00539B"/>
                  </a:solidFill>
                </a:rPr>
                <a:t>Early Alerts &amp; </a:t>
              </a:r>
              <a:r>
                <a:rPr lang="en-US" sz="2800" b="1" dirty="0" smtClean="0">
                  <a:solidFill>
                    <a:srgbClr val="00539B"/>
                  </a:solidFill>
                </a:rPr>
                <a:t>Intervention Targeting</a:t>
              </a:r>
              <a:endParaRPr lang="en-US" sz="2800" b="1" dirty="0">
                <a:solidFill>
                  <a:srgbClr val="00539B"/>
                </a:solidFill>
              </a:endParaRPr>
            </a:p>
          </p:txBody>
        </p:sp>
        <p:sp>
          <p:nvSpPr>
            <p:cNvPr id="51" name="TextBox 50"/>
            <p:cNvSpPr txBox="1"/>
            <p:nvPr/>
          </p:nvSpPr>
          <p:spPr>
            <a:xfrm>
              <a:off x="4463653" y="5224170"/>
              <a:ext cx="3131466" cy="954107"/>
            </a:xfrm>
            <a:prstGeom prst="rect">
              <a:avLst/>
            </a:prstGeom>
            <a:noFill/>
          </p:spPr>
          <p:txBody>
            <a:bodyPr wrap="square" rtlCol="0">
              <a:spAutoFit/>
            </a:bodyPr>
            <a:lstStyle/>
            <a:p>
              <a:pPr algn="ctr" defTabSz="457200"/>
              <a:r>
                <a:rPr lang="en-US" sz="2800" b="1" dirty="0" smtClean="0">
                  <a:solidFill>
                    <a:srgbClr val="00539B"/>
                  </a:solidFill>
                </a:rPr>
                <a:t>Coaching, Advising, &amp; Counseling</a:t>
              </a:r>
              <a:endParaRPr lang="en-US" sz="2800" b="1" dirty="0">
                <a:solidFill>
                  <a:srgbClr val="00539B"/>
                </a:solidFill>
              </a:endParaRPr>
            </a:p>
          </p:txBody>
        </p:sp>
        <p:sp>
          <p:nvSpPr>
            <p:cNvPr id="52" name="TextBox 51"/>
            <p:cNvSpPr txBox="1"/>
            <p:nvPr/>
          </p:nvSpPr>
          <p:spPr>
            <a:xfrm>
              <a:off x="1708733" y="5210768"/>
              <a:ext cx="2640645" cy="954107"/>
            </a:xfrm>
            <a:prstGeom prst="rect">
              <a:avLst/>
            </a:prstGeom>
            <a:noFill/>
          </p:spPr>
          <p:txBody>
            <a:bodyPr wrap="square" rtlCol="0">
              <a:spAutoFit/>
            </a:bodyPr>
            <a:lstStyle/>
            <a:p>
              <a:pPr algn="ctr" defTabSz="457200"/>
              <a:r>
                <a:rPr lang="en-US" sz="2800" b="1" dirty="0" smtClean="0">
                  <a:solidFill>
                    <a:srgbClr val="00539B"/>
                  </a:solidFill>
                </a:rPr>
                <a:t>Education and Career Planning </a:t>
              </a:r>
              <a:endParaRPr lang="en-US" sz="2800" b="1" dirty="0">
                <a:solidFill>
                  <a:srgbClr val="00539B"/>
                </a:solidFill>
              </a:endParaRPr>
            </a:p>
          </p:txBody>
        </p:sp>
        <p:sp>
          <p:nvSpPr>
            <p:cNvPr id="53" name="TextBox 52"/>
            <p:cNvSpPr txBox="1"/>
            <p:nvPr/>
          </p:nvSpPr>
          <p:spPr>
            <a:xfrm>
              <a:off x="7445382" y="3318072"/>
              <a:ext cx="413896" cy="646331"/>
            </a:xfrm>
            <a:prstGeom prst="rect">
              <a:avLst/>
            </a:prstGeom>
            <a:noFill/>
          </p:spPr>
          <p:txBody>
            <a:bodyPr wrap="none" rtlCol="0">
              <a:spAutoFit/>
            </a:bodyPr>
            <a:lstStyle/>
            <a:p>
              <a:pPr defTabSz="457200"/>
              <a:r>
                <a:rPr lang="en-US" sz="3600" b="1" dirty="0">
                  <a:solidFill>
                    <a:srgbClr val="73B632"/>
                  </a:solidFill>
                </a:rPr>
                <a:t>+</a:t>
              </a:r>
            </a:p>
          </p:txBody>
        </p:sp>
        <p:grpSp>
          <p:nvGrpSpPr>
            <p:cNvPr id="91" name="Group 90"/>
            <p:cNvGrpSpPr/>
            <p:nvPr/>
          </p:nvGrpSpPr>
          <p:grpSpPr>
            <a:xfrm>
              <a:off x="1709951" y="2325368"/>
              <a:ext cx="2639427" cy="2694082"/>
              <a:chOff x="-233462" y="1944651"/>
              <a:chExt cx="3017520" cy="2905777"/>
            </a:xfrm>
          </p:grpSpPr>
          <p:pic>
            <p:nvPicPr>
              <p:cNvPr id="9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13"/>
              <a:stretch/>
            </p:blipFill>
            <p:spPr bwMode="auto">
              <a:xfrm>
                <a:off x="-233462" y="1944651"/>
                <a:ext cx="3017520" cy="290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144631" y="3284267"/>
                <a:ext cx="895880" cy="818866"/>
                <a:chOff x="-895880" y="1078173"/>
                <a:chExt cx="895880" cy="818866"/>
              </a:xfrm>
            </p:grpSpPr>
            <p:sp>
              <p:nvSpPr>
                <p:cNvPr id="97" name="Oval 96"/>
                <p:cNvSpPr/>
                <p:nvPr/>
              </p:nvSpPr>
              <p:spPr bwMode="auto">
                <a:xfrm>
                  <a:off x="-846161" y="1078173"/>
                  <a:ext cx="846161" cy="818866"/>
                </a:xfrm>
                <a:prstGeom prst="ellipse">
                  <a:avLst/>
                </a:prstGeom>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900" dirty="0">
                    <a:solidFill>
                      <a:schemeClr val="accent1">
                        <a:lumMod val="50000"/>
                      </a:schemeClr>
                    </a:solidFill>
                    <a:latin typeface="Segoe" pitchFamily="34" charset="0"/>
                  </a:endParaRPr>
                </a:p>
              </p:txBody>
            </p:sp>
            <p:sp>
              <p:nvSpPr>
                <p:cNvPr id="98" name="TextBox 97"/>
                <p:cNvSpPr txBox="1"/>
                <p:nvPr/>
              </p:nvSpPr>
              <p:spPr>
                <a:xfrm>
                  <a:off x="-895880" y="1327574"/>
                  <a:ext cx="880835" cy="338600"/>
                </a:xfrm>
                <a:prstGeom prst="rect">
                  <a:avLst/>
                </a:prstGeom>
                <a:noFill/>
              </p:spPr>
              <p:txBody>
                <a:bodyPr wrap="none" rtlCol="0">
                  <a:spAutoFit/>
                </a:bodyPr>
                <a:lstStyle/>
                <a:p>
                  <a:pPr>
                    <a:lnSpc>
                      <a:spcPct val="90000"/>
                    </a:lnSpc>
                    <a:spcBef>
                      <a:spcPct val="20000"/>
                    </a:spcBef>
                    <a:buClr>
                      <a:srgbClr val="CE6B28"/>
                    </a:buClr>
                  </a:pPr>
                  <a:r>
                    <a:rPr lang="en-US" sz="1600" b="1" dirty="0">
                      <a:solidFill>
                        <a:schemeClr val="bg1"/>
                      </a:solidFill>
                    </a:rPr>
                    <a:t>Course</a:t>
                  </a:r>
                </a:p>
              </p:txBody>
            </p:sp>
          </p:grpSp>
          <p:pic>
            <p:nvPicPr>
              <p:cNvPr id="9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8808" y="2940175"/>
                <a:ext cx="766151" cy="60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3760" y="2516312"/>
                <a:ext cx="5334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60215" y="2324632"/>
              <a:ext cx="2673508" cy="268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88109" y="6050683"/>
            <a:ext cx="1396338" cy="601528"/>
          </a:xfrm>
          <a:prstGeom prst="rect">
            <a:avLst/>
          </a:prstGeom>
          <a:noFill/>
          <a:ln>
            <a:noFill/>
          </a:ln>
        </p:spPr>
      </p:pic>
    </p:spTree>
    <p:extLst>
      <p:ext uri="{BB962C8B-B14F-4D97-AF65-F5344CB8AC3E}">
        <p14:creationId xmlns:p14="http://schemas.microsoft.com/office/powerpoint/2010/main" val="105992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881090"/>
            <a:ext cx="10091352" cy="723775"/>
          </a:xfrm>
        </p:spPr>
        <p:txBody>
          <a:bodyPr>
            <a:noAutofit/>
          </a:bodyPr>
          <a:lstStyle/>
          <a:p>
            <a:r>
              <a:rPr lang="en-US" sz="3200" dirty="0" smtClean="0">
                <a:solidFill>
                  <a:srgbClr val="008E7F"/>
                </a:solidFill>
                <a:latin typeface="ITC Avant Garde Std Bk" pitchFamily="34" charset="0"/>
              </a:rPr>
              <a:t>Why Integrated Advising and Student Supports?</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448464" y="6024638"/>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24" name="Content Placeholder 2"/>
          <p:cNvSpPr>
            <a:spLocks noGrp="1"/>
          </p:cNvSpPr>
          <p:nvPr>
            <p:ph idx="1"/>
          </p:nvPr>
        </p:nvSpPr>
        <p:spPr>
          <a:xfrm>
            <a:off x="1905000" y="2478636"/>
            <a:ext cx="8382000" cy="1524000"/>
          </a:xfrm>
        </p:spPr>
        <p:txBody>
          <a:bodyPr>
            <a:noAutofit/>
          </a:bodyPr>
          <a:lstStyle/>
          <a:p>
            <a:pPr marL="0" indent="0" algn="ctr">
              <a:spcAft>
                <a:spcPts val="600"/>
              </a:spcAft>
              <a:buSzPct val="80000"/>
              <a:buNone/>
            </a:pPr>
            <a:r>
              <a:rPr lang="en-US" sz="3600" dirty="0" smtClean="0">
                <a:solidFill>
                  <a:srgbClr val="455560"/>
                </a:solidFill>
                <a:latin typeface="ITC Avant Garde Std Bk" panose="020B0502020202020204" pitchFamily="34" charset="0"/>
              </a:rPr>
              <a:t>The ability </a:t>
            </a:r>
            <a:r>
              <a:rPr lang="en-US" sz="3600" dirty="0">
                <a:solidFill>
                  <a:srgbClr val="455560"/>
                </a:solidFill>
                <a:latin typeface="ITC Avant Garde Std Bk" panose="020B0502020202020204" pitchFamily="34" charset="0"/>
              </a:rPr>
              <a:t>to spur </a:t>
            </a:r>
            <a:r>
              <a:rPr lang="en-US" sz="3600" dirty="0">
                <a:solidFill>
                  <a:srgbClr val="F6A01A"/>
                </a:solidFill>
                <a:latin typeface="ITC Avant Garde Std Bk" panose="020B0502020202020204" pitchFamily="34" charset="0"/>
              </a:rPr>
              <a:t>transformative change</a:t>
            </a:r>
            <a:r>
              <a:rPr lang="en-US" sz="3600" dirty="0">
                <a:solidFill>
                  <a:srgbClr val="455560"/>
                </a:solidFill>
                <a:latin typeface="ITC Avant Garde Std Bk" panose="020B0502020202020204" pitchFamily="34" charset="0"/>
              </a:rPr>
              <a:t>, rather than merely promote efficiency.</a:t>
            </a:r>
          </a:p>
          <a:p>
            <a:endParaRPr lang="en-US" sz="2800" dirty="0">
              <a:latin typeface="Garamond" panose="02020404030301010803" pitchFamily="18" charset="0"/>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9399" y="5917775"/>
            <a:ext cx="1396338" cy="601528"/>
          </a:xfrm>
          <a:prstGeom prst="rect">
            <a:avLst/>
          </a:prstGeom>
          <a:noFill/>
          <a:ln>
            <a:noFill/>
          </a:ln>
        </p:spPr>
      </p:pic>
    </p:spTree>
    <p:extLst>
      <p:ext uri="{BB962C8B-B14F-4D97-AF65-F5344CB8AC3E}">
        <p14:creationId xmlns:p14="http://schemas.microsoft.com/office/powerpoint/2010/main" val="407535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881090"/>
            <a:ext cx="10091352" cy="642910"/>
          </a:xfrm>
        </p:spPr>
        <p:txBody>
          <a:bodyPr>
            <a:noAutofit/>
          </a:bodyPr>
          <a:lstStyle/>
          <a:p>
            <a:r>
              <a:rPr lang="en-US" sz="3200" dirty="0" smtClean="0">
                <a:solidFill>
                  <a:srgbClr val="008E7F"/>
                </a:solidFill>
                <a:latin typeface="ITC Avant Garde Std Bk" pitchFamily="34" charset="0"/>
              </a:rPr>
              <a:t>Transformative Change</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511113" y="6272994"/>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aphicFrame>
        <p:nvGraphicFramePr>
          <p:cNvPr id="12" name="Content Placeholder 3"/>
          <p:cNvGraphicFramePr>
            <a:graphicFrameLocks/>
          </p:cNvGraphicFramePr>
          <p:nvPr>
            <p:extLst>
              <p:ext uri="{D42A27DB-BD31-4B8C-83A1-F6EECF244321}">
                <p14:modId xmlns:p14="http://schemas.microsoft.com/office/powerpoint/2010/main" val="3825948475"/>
              </p:ext>
            </p:extLst>
          </p:nvPr>
        </p:nvGraphicFramePr>
        <p:xfrm>
          <a:off x="1981200" y="1524000"/>
          <a:ext cx="8229600" cy="4475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971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 name="Group 3"/>
          <p:cNvGrpSpPr/>
          <p:nvPr/>
        </p:nvGrpSpPr>
        <p:grpSpPr>
          <a:xfrm>
            <a:off x="0" y="0"/>
            <a:ext cx="12192000" cy="819150"/>
            <a:chOff x="-1524000" y="0"/>
            <a:chExt cx="12192000" cy="819150"/>
          </a:xfrm>
        </p:grpSpPr>
        <p:sp>
          <p:nvSpPr>
            <p:cNvPr id="11" name="Rectangle 10"/>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13" name="Picture 1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40830" y="6151477"/>
            <a:ext cx="1167903" cy="494665"/>
          </a:xfrm>
          <a:prstGeom prst="rect">
            <a:avLst/>
          </a:prstGeom>
        </p:spPr>
      </p:pic>
      <p:cxnSp>
        <p:nvCxnSpPr>
          <p:cNvPr id="14" name="Straight Connector 13"/>
          <p:cNvCxnSpPr/>
          <p:nvPr/>
        </p:nvCxnSpPr>
        <p:spPr>
          <a:xfrm flipV="1">
            <a:off x="2830422" y="6151477"/>
            <a:ext cx="6531156" cy="2072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5" name="Title 5"/>
          <p:cNvSpPr>
            <a:spLocks noGrp="1"/>
          </p:cNvSpPr>
          <p:nvPr>
            <p:ph type="title"/>
          </p:nvPr>
        </p:nvSpPr>
        <p:spPr>
          <a:xfrm>
            <a:off x="932658" y="818903"/>
            <a:ext cx="10326686" cy="1143000"/>
          </a:xfrm>
        </p:spPr>
        <p:txBody>
          <a:bodyPr>
            <a:noAutofit/>
          </a:bodyPr>
          <a:lstStyle/>
          <a:p>
            <a:r>
              <a:rPr lang="en-US" sz="3200" dirty="0">
                <a:solidFill>
                  <a:srgbClr val="008E7F"/>
                </a:solidFill>
              </a:rPr>
              <a:t>Integrated </a:t>
            </a:r>
            <a:r>
              <a:rPr lang="en-US" sz="3200" dirty="0" smtClean="0">
                <a:solidFill>
                  <a:srgbClr val="008E7F"/>
                </a:solidFill>
              </a:rPr>
              <a:t>Advising and Student Support: </a:t>
            </a:r>
            <a:br>
              <a:rPr lang="en-US" sz="3200" dirty="0" smtClean="0">
                <a:solidFill>
                  <a:srgbClr val="008E7F"/>
                </a:solidFill>
              </a:rPr>
            </a:br>
            <a:r>
              <a:rPr lang="en-US" sz="3200" dirty="0" smtClean="0">
                <a:solidFill>
                  <a:srgbClr val="008E7F"/>
                </a:solidFill>
              </a:rPr>
              <a:t>Using the SSIP Approach</a:t>
            </a:r>
            <a:endParaRPr lang="en-US" sz="3200" dirty="0">
              <a:solidFill>
                <a:srgbClr val="008E7F"/>
              </a:solidFill>
            </a:endParaRPr>
          </a:p>
        </p:txBody>
      </p:sp>
      <p:sp>
        <p:nvSpPr>
          <p:cNvPr id="17" name="Rectangle 16"/>
          <p:cNvSpPr/>
          <p:nvPr/>
        </p:nvSpPr>
        <p:spPr>
          <a:xfrm>
            <a:off x="727787" y="1828800"/>
            <a:ext cx="11084767" cy="3570208"/>
          </a:xfrm>
          <a:prstGeom prst="rect">
            <a:avLst/>
          </a:prstGeom>
        </p:spPr>
        <p:txBody>
          <a:bodyPr wrap="square">
            <a:spAutoFit/>
          </a:bodyPr>
          <a:lstStyle/>
          <a:p>
            <a:r>
              <a:rPr lang="en-US" sz="2400" u="sng" dirty="0">
                <a:solidFill>
                  <a:schemeClr val="accent6">
                    <a:lumMod val="75000"/>
                  </a:schemeClr>
                </a:solidFill>
              </a:rPr>
              <a:t>S</a:t>
            </a:r>
            <a:r>
              <a:rPr lang="en-US" sz="2400" dirty="0">
                <a:solidFill>
                  <a:schemeClr val="accent6">
                    <a:lumMod val="75000"/>
                  </a:schemeClr>
                </a:solidFill>
              </a:rPr>
              <a:t>ustained </a:t>
            </a:r>
          </a:p>
          <a:p>
            <a:pPr marL="346075" lvl="1">
              <a:spcAft>
                <a:spcPts val="1200"/>
              </a:spcAft>
            </a:pPr>
            <a:r>
              <a:rPr lang="en-US" sz="2000" dirty="0"/>
              <a:t>Ongoing support rather than an “inoculation” </a:t>
            </a:r>
            <a:r>
              <a:rPr lang="en-US" sz="2000" dirty="0" smtClean="0"/>
              <a:t>approach.</a:t>
            </a:r>
            <a:endParaRPr lang="en-US" sz="2000" dirty="0"/>
          </a:p>
          <a:p>
            <a:r>
              <a:rPr lang="en-US" sz="2400" u="sng" dirty="0">
                <a:solidFill>
                  <a:srgbClr val="6C206B"/>
                </a:solidFill>
              </a:rPr>
              <a:t>S</a:t>
            </a:r>
            <a:r>
              <a:rPr lang="en-US" sz="2400" dirty="0">
                <a:solidFill>
                  <a:srgbClr val="6C206B"/>
                </a:solidFill>
              </a:rPr>
              <a:t>trategic</a:t>
            </a:r>
          </a:p>
          <a:p>
            <a:pPr marL="346075" lvl="1">
              <a:spcAft>
                <a:spcPts val="1200"/>
              </a:spcAft>
            </a:pPr>
            <a:r>
              <a:rPr lang="en-US" sz="2000" dirty="0"/>
              <a:t>Differentiated services to maximize </a:t>
            </a:r>
            <a:r>
              <a:rPr lang="en-US" sz="2000" dirty="0" smtClean="0"/>
              <a:t>capacity.</a:t>
            </a:r>
            <a:endParaRPr lang="en-US" sz="2000" dirty="0"/>
          </a:p>
          <a:p>
            <a:r>
              <a:rPr lang="en-US" sz="2400" u="sng" dirty="0">
                <a:solidFill>
                  <a:srgbClr val="A3B222"/>
                </a:solidFill>
              </a:rPr>
              <a:t>I</a:t>
            </a:r>
            <a:r>
              <a:rPr lang="en-US" sz="2400" dirty="0">
                <a:solidFill>
                  <a:srgbClr val="A3B222"/>
                </a:solidFill>
              </a:rPr>
              <a:t>ntrusive and integrated</a:t>
            </a:r>
          </a:p>
          <a:p>
            <a:pPr marL="346075" lvl="1">
              <a:spcAft>
                <a:spcPts val="1200"/>
              </a:spcAft>
            </a:pPr>
            <a:r>
              <a:rPr lang="en-US" sz="2000" dirty="0"/>
              <a:t>Services are an integral part of all students’ experiences, and are not viewed as stand-alone interventions</a:t>
            </a:r>
            <a:r>
              <a:rPr lang="en-US" sz="2000" dirty="0" smtClean="0"/>
              <a:t>.</a:t>
            </a:r>
            <a:endParaRPr lang="en-US" sz="2000" dirty="0"/>
          </a:p>
          <a:p>
            <a:r>
              <a:rPr lang="en-US" sz="2400" u="sng" dirty="0">
                <a:solidFill>
                  <a:srgbClr val="00B0F0"/>
                </a:solidFill>
              </a:rPr>
              <a:t>P</a:t>
            </a:r>
            <a:r>
              <a:rPr lang="en-US" sz="2400" dirty="0">
                <a:solidFill>
                  <a:srgbClr val="00B0F0"/>
                </a:solidFill>
              </a:rPr>
              <a:t>ersonalized</a:t>
            </a:r>
          </a:p>
          <a:p>
            <a:pPr marL="346075" lvl="1"/>
            <a:r>
              <a:rPr lang="en-US" sz="2000" dirty="0"/>
              <a:t>Students receive the support they need when they need it, from an individual who knows them well.</a:t>
            </a:r>
          </a:p>
        </p:txBody>
      </p:sp>
      <p:sp>
        <p:nvSpPr>
          <p:cNvPr id="6" name="Rectangle 5"/>
          <p:cNvSpPr/>
          <p:nvPr/>
        </p:nvSpPr>
        <p:spPr>
          <a:xfrm>
            <a:off x="111965" y="5586266"/>
            <a:ext cx="11961845" cy="523220"/>
          </a:xfrm>
          <a:prstGeom prst="rect">
            <a:avLst/>
          </a:prstGeom>
        </p:spPr>
        <p:txBody>
          <a:bodyPr wrap="square">
            <a:spAutoFit/>
          </a:bodyPr>
          <a:lstStyle/>
          <a:p>
            <a:r>
              <a:rPr lang="en-US" sz="1400" dirty="0">
                <a:solidFill>
                  <a:srgbClr val="455560"/>
                </a:solidFill>
              </a:rPr>
              <a:t>Karp, M.M., &amp; Stacey, G.W. (2013).  What we know about nonacademic student supports.  Research </a:t>
            </a:r>
            <a:r>
              <a:rPr lang="en-US" sz="1400" dirty="0" err="1">
                <a:solidFill>
                  <a:srgbClr val="455560"/>
                </a:solidFill>
              </a:rPr>
              <a:t>Oveview</a:t>
            </a:r>
            <a:r>
              <a:rPr lang="en-US" sz="1400" dirty="0">
                <a:solidFill>
                  <a:srgbClr val="455560"/>
                </a:solidFill>
              </a:rPr>
              <a:t>.  New York, NY:  Community College Research Center, Teachers College, Columbia University.</a:t>
            </a:r>
          </a:p>
        </p:txBody>
      </p:sp>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2567" y="6054478"/>
            <a:ext cx="1396338" cy="601528"/>
          </a:xfrm>
          <a:prstGeom prst="rect">
            <a:avLst/>
          </a:prstGeom>
          <a:noFill/>
          <a:ln>
            <a:noFill/>
          </a:ln>
        </p:spPr>
      </p:pic>
    </p:spTree>
    <p:extLst>
      <p:ext uri="{BB962C8B-B14F-4D97-AF65-F5344CB8AC3E}">
        <p14:creationId xmlns:p14="http://schemas.microsoft.com/office/powerpoint/2010/main" val="94092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1866868"/>
            <a:ext cx="11859490" cy="1922975"/>
          </a:xfrm>
        </p:spPr>
        <p:txBody>
          <a:bodyPr>
            <a:noAutofit/>
          </a:bodyPr>
          <a:lstStyle/>
          <a:p>
            <a:pPr>
              <a:spcAft>
                <a:spcPts val="1800"/>
              </a:spcAft>
            </a:pPr>
            <a:r>
              <a:rPr lang="en-US" dirty="0">
                <a:solidFill>
                  <a:srgbClr val="455560"/>
                </a:solidFill>
                <a:latin typeface="ITC Avant Garde Std Bk" panose="020B0502020202020204" pitchFamily="34" charset="0"/>
              </a:rPr>
              <a:t>Institutional view:  </a:t>
            </a:r>
            <a:r>
              <a:rPr lang="en-US" dirty="0">
                <a:solidFill>
                  <a:srgbClr val="00539B"/>
                </a:solidFill>
                <a:latin typeface="ITC Avant Garde Std Bk" panose="020B0502020202020204" pitchFamily="34" charset="0"/>
              </a:rPr>
              <a:t/>
            </a:r>
            <a:br>
              <a:rPr lang="en-US" dirty="0">
                <a:solidFill>
                  <a:srgbClr val="00539B"/>
                </a:solidFill>
                <a:latin typeface="ITC Avant Garde Std Bk" panose="020B0502020202020204" pitchFamily="34" charset="0"/>
              </a:rPr>
            </a:br>
            <a:r>
              <a:rPr lang="en-US" dirty="0">
                <a:solidFill>
                  <a:srgbClr val="00539B"/>
                </a:solidFill>
                <a:latin typeface="ITC Avant Garde Std Bk" panose="020B0502020202020204" pitchFamily="34" charset="0"/>
              </a:rPr>
              <a:t>What does it look like to pursue integrated advising and student supports?</a:t>
            </a:r>
            <a:endParaRPr lang="en-US" dirty="0">
              <a:solidFill>
                <a:srgbClr val="455560"/>
              </a:solidFill>
              <a:latin typeface="ITC Avant Garde Std Bk" pitchFamily="34" charset="0"/>
            </a:endParaRPr>
          </a:p>
        </p:txBody>
      </p:sp>
      <p:sp>
        <p:nvSpPr>
          <p:cNvPr id="12" name="Rectangle 11"/>
          <p:cNvSpPr/>
          <p:nvPr/>
        </p:nvSpPr>
        <p:spPr>
          <a:xfrm>
            <a:off x="-1" y="3962400"/>
            <a:ext cx="9193427"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p:txBody>
      </p:sp>
      <p:pic>
        <p:nvPicPr>
          <p:cNvPr id="13" name="Picture 12" descr="http://www.taoyoung.com/Images/img_compass.jpg"/>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962400"/>
            <a:ext cx="2895600" cy="2133600"/>
          </a:xfrm>
          <a:prstGeom prst="rect">
            <a:avLst/>
          </a:prstGeom>
          <a:noFill/>
          <a:ln>
            <a:noFill/>
          </a:ln>
        </p:spPr>
      </p:pic>
      <p:cxnSp>
        <p:nvCxnSpPr>
          <p:cNvPr id="14" name="Straight Connector 13"/>
          <p:cNvCxnSpPr/>
          <p:nvPr/>
        </p:nvCxnSpPr>
        <p:spPr>
          <a:xfrm>
            <a:off x="2768217" y="1375719"/>
            <a:ext cx="6655566" cy="1493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49057" y="275105"/>
            <a:ext cx="2443396" cy="100877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4578" y="275104"/>
            <a:ext cx="1964266" cy="921517"/>
          </a:xfrm>
          <a:prstGeom prst="rect">
            <a:avLst/>
          </a:prstGeom>
          <a:noFill/>
          <a:ln>
            <a:noFill/>
          </a:ln>
        </p:spPr>
      </p:pic>
    </p:spTree>
    <p:extLst>
      <p:ext uri="{BB962C8B-B14F-4D97-AF65-F5344CB8AC3E}">
        <p14:creationId xmlns:p14="http://schemas.microsoft.com/office/powerpoint/2010/main" val="284862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1866868"/>
            <a:ext cx="11859490" cy="1922975"/>
          </a:xfrm>
        </p:spPr>
        <p:txBody>
          <a:bodyPr>
            <a:noAutofit/>
          </a:bodyPr>
          <a:lstStyle/>
          <a:p>
            <a:pPr>
              <a:spcAft>
                <a:spcPts val="1800"/>
              </a:spcAft>
            </a:pPr>
            <a:r>
              <a:rPr lang="en-US" dirty="0">
                <a:solidFill>
                  <a:srgbClr val="00539B"/>
                </a:solidFill>
                <a:latin typeface="ITC Avant Garde Std Bk" panose="020B0502020202020204" pitchFamily="34" charset="0"/>
              </a:rPr>
              <a:t>Lessons Thus Far:</a:t>
            </a:r>
            <a:br>
              <a:rPr lang="en-US" dirty="0">
                <a:solidFill>
                  <a:srgbClr val="00539B"/>
                </a:solidFill>
                <a:latin typeface="ITC Avant Garde Std Bk" panose="020B0502020202020204" pitchFamily="34" charset="0"/>
              </a:rPr>
            </a:br>
            <a:r>
              <a:rPr lang="en-US" dirty="0">
                <a:solidFill>
                  <a:srgbClr val="00539B"/>
                </a:solidFill>
                <a:latin typeface="ITC Avant Garde Std Bk" panose="020B0502020202020204" pitchFamily="34" charset="0"/>
              </a:rPr>
              <a:t>Critical Challenges and Elements</a:t>
            </a:r>
            <a:endParaRPr lang="en-US" dirty="0">
              <a:solidFill>
                <a:srgbClr val="455560"/>
              </a:solidFill>
              <a:latin typeface="ITC Avant Garde Std Bk" pitchFamily="34" charset="0"/>
            </a:endParaRPr>
          </a:p>
        </p:txBody>
      </p:sp>
      <p:sp>
        <p:nvSpPr>
          <p:cNvPr id="12" name="Rectangle 11"/>
          <p:cNvSpPr/>
          <p:nvPr/>
        </p:nvSpPr>
        <p:spPr>
          <a:xfrm>
            <a:off x="-1" y="3962400"/>
            <a:ext cx="9193427"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p:txBody>
      </p:sp>
      <p:pic>
        <p:nvPicPr>
          <p:cNvPr id="13" name="Picture 12" descr="http://www.taoyoung.com/Images/img_compass.jpg"/>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962400"/>
            <a:ext cx="2895600" cy="2133600"/>
          </a:xfrm>
          <a:prstGeom prst="rect">
            <a:avLst/>
          </a:prstGeom>
          <a:noFill/>
          <a:ln>
            <a:noFill/>
          </a:ln>
        </p:spPr>
      </p:pic>
      <p:cxnSp>
        <p:nvCxnSpPr>
          <p:cNvPr id="14" name="Straight Connector 13"/>
          <p:cNvCxnSpPr/>
          <p:nvPr/>
        </p:nvCxnSpPr>
        <p:spPr>
          <a:xfrm>
            <a:off x="2768217" y="1375719"/>
            <a:ext cx="6655566" cy="1493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874302" y="283961"/>
            <a:ext cx="2443396" cy="1008776"/>
          </a:xfrm>
          <a:prstGeom prst="rect">
            <a:avLst/>
          </a:prstGeom>
        </p:spPr>
      </p:pic>
    </p:spTree>
    <p:extLst>
      <p:ext uri="{BB962C8B-B14F-4D97-AF65-F5344CB8AC3E}">
        <p14:creationId xmlns:p14="http://schemas.microsoft.com/office/powerpoint/2010/main" val="72654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0277" y="3637403"/>
            <a:ext cx="5921893" cy="3018230"/>
          </a:xfrm>
          <a:prstGeom prst="roundRect">
            <a:avLst/>
          </a:prstGeom>
          <a:solidFill>
            <a:schemeClr val="bg1">
              <a:lumMod val="95000"/>
            </a:schemeClr>
          </a:solidFill>
          <a:ln w="38100">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78884" y="3637403"/>
            <a:ext cx="5921895" cy="3018230"/>
          </a:xfrm>
          <a:prstGeom prst="roundRect">
            <a:avLst/>
          </a:prstGeom>
          <a:solidFill>
            <a:schemeClr val="bg1">
              <a:lumMod val="95000"/>
            </a:schemeClr>
          </a:solidFill>
          <a:ln w="38100">
            <a:solidFill>
              <a:srgbClr val="782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6010277" y="1055346"/>
            <a:ext cx="5921893" cy="3018230"/>
          </a:xfrm>
          <a:prstGeom prst="roundRect">
            <a:avLst/>
          </a:prstGeom>
          <a:solidFill>
            <a:schemeClr val="bg1">
              <a:lumMod val="95000"/>
            </a:schemeClr>
          </a:solidFill>
          <a:ln w="38100">
            <a:solidFill>
              <a:srgbClr val="008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78884" y="1055346"/>
            <a:ext cx="5921895" cy="3018230"/>
          </a:xfrm>
          <a:prstGeom prst="roundRect">
            <a:avLst/>
          </a:prstGeom>
          <a:solidFill>
            <a:schemeClr val="bg1">
              <a:lumMod val="95000"/>
            </a:schemeClr>
          </a:solidFill>
          <a:ln w="38100">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16"/>
          <p:cNvSpPr/>
          <p:nvPr/>
        </p:nvSpPr>
        <p:spPr>
          <a:xfrm>
            <a:off x="0" y="1151750"/>
            <a:ext cx="6158920" cy="2800767"/>
          </a:xfrm>
          <a:prstGeom prst="rect">
            <a:avLst/>
          </a:prstGeom>
        </p:spPr>
        <p:txBody>
          <a:bodyPr wrap="square">
            <a:spAutoFit/>
          </a:bodyPr>
          <a:lstStyle/>
          <a:p>
            <a:pPr lvl="1">
              <a:lnSpc>
                <a:spcPct val="150000"/>
              </a:lnSpc>
            </a:pPr>
            <a:r>
              <a:rPr lang="en-US" sz="2400" b="1" dirty="0">
                <a:solidFill>
                  <a:srgbClr val="00539B"/>
                </a:solidFill>
                <a:effectLst>
                  <a:outerShdw blurRad="38100" dist="38100" dir="2700000" algn="tl">
                    <a:srgbClr val="000000">
                      <a:alpha val="43137"/>
                    </a:srgbClr>
                  </a:outerShdw>
                </a:effectLst>
                <a:latin typeface="ITC Avant Garde Std Bk" pitchFamily="34" charset="0"/>
              </a:rPr>
              <a:t>Engagement &amp; Communication</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Effective communication of project vision to all stakeholders </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Initiative fatigue and time/resource constraints</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End-user adoption of technology/behavioral change </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Effective training models for faculty and students</a:t>
            </a:r>
          </a:p>
        </p:txBody>
      </p:sp>
      <p:sp>
        <p:nvSpPr>
          <p:cNvPr id="15" name="Rectangle 14"/>
          <p:cNvSpPr/>
          <p:nvPr/>
        </p:nvSpPr>
        <p:spPr>
          <a:xfrm>
            <a:off x="5991228" y="1284932"/>
            <a:ext cx="5940942" cy="2492990"/>
          </a:xfrm>
          <a:prstGeom prst="rect">
            <a:avLst/>
          </a:prstGeom>
        </p:spPr>
        <p:txBody>
          <a:bodyPr wrap="square">
            <a:spAutoFit/>
          </a:bodyPr>
          <a:lstStyle/>
          <a:p>
            <a:pPr lvl="1">
              <a:lnSpc>
                <a:spcPct val="150000"/>
              </a:lnSpc>
            </a:pPr>
            <a:r>
              <a:rPr lang="en-US" sz="2400" b="1" dirty="0">
                <a:solidFill>
                  <a:srgbClr val="008E7F"/>
                </a:solidFill>
                <a:effectLst>
                  <a:outerShdw blurRad="38100" dist="38100" dir="2700000" algn="tl">
                    <a:srgbClr val="000000">
                      <a:alpha val="43137"/>
                    </a:srgbClr>
                  </a:outerShdw>
                </a:effectLst>
                <a:latin typeface="ITC Avant Garde Std Bk" pitchFamily="34" charset="0"/>
              </a:rPr>
              <a:t>Data &amp; Technology</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Integrating multiple student success technologies </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Identifying most valuable data (lead and lag) to track for various stakeholders</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Building and maintaining effective relationship with multiple vendors</a:t>
            </a:r>
          </a:p>
        </p:txBody>
      </p:sp>
      <p:sp>
        <p:nvSpPr>
          <p:cNvPr id="20" name="Rectangle 19"/>
          <p:cNvSpPr/>
          <p:nvPr/>
        </p:nvSpPr>
        <p:spPr>
          <a:xfrm>
            <a:off x="0" y="4203598"/>
            <a:ext cx="6115052" cy="2185214"/>
          </a:xfrm>
          <a:prstGeom prst="rect">
            <a:avLst/>
          </a:prstGeom>
        </p:spPr>
        <p:txBody>
          <a:bodyPr wrap="square">
            <a:spAutoFit/>
          </a:bodyPr>
          <a:lstStyle/>
          <a:p>
            <a:pPr lvl="1">
              <a:lnSpc>
                <a:spcPct val="150000"/>
              </a:lnSpc>
            </a:pPr>
            <a:r>
              <a:rPr lang="en-US" sz="2400" b="1" dirty="0">
                <a:solidFill>
                  <a:srgbClr val="78278B"/>
                </a:solidFill>
                <a:effectLst>
                  <a:outerShdw blurRad="38100" dist="38100" dir="2700000" algn="tl">
                    <a:srgbClr val="000000">
                      <a:alpha val="43137"/>
                    </a:srgbClr>
                  </a:outerShdw>
                </a:effectLst>
                <a:latin typeface="ITC Avant Garde Std Bk" pitchFamily="34" charset="0"/>
              </a:rPr>
              <a:t>Advising Policies &amp; Practices</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Effective advising models tailored for various students, for example for dev </a:t>
            </a:r>
            <a:r>
              <a:rPr lang="en-US" sz="2000" dirty="0" err="1">
                <a:solidFill>
                  <a:srgbClr val="666666"/>
                </a:solidFill>
                <a:latin typeface="citrixsans-regular"/>
              </a:rPr>
              <a:t>ed</a:t>
            </a:r>
            <a:r>
              <a:rPr lang="en-US" sz="2000" dirty="0">
                <a:solidFill>
                  <a:srgbClr val="666666"/>
                </a:solidFill>
                <a:latin typeface="citrixsans-regular"/>
              </a:rPr>
              <a:t> students or STEM students</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Starfish flag management</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Scaling the work</a:t>
            </a:r>
          </a:p>
        </p:txBody>
      </p:sp>
      <p:sp>
        <p:nvSpPr>
          <p:cNvPr id="21" name="Rectangle 20"/>
          <p:cNvSpPr/>
          <p:nvPr/>
        </p:nvSpPr>
        <p:spPr>
          <a:xfrm>
            <a:off x="5991228" y="4186774"/>
            <a:ext cx="5940942" cy="1877437"/>
          </a:xfrm>
          <a:prstGeom prst="rect">
            <a:avLst/>
          </a:prstGeom>
        </p:spPr>
        <p:txBody>
          <a:bodyPr wrap="square">
            <a:spAutoFit/>
          </a:bodyPr>
          <a:lstStyle/>
          <a:p>
            <a:pPr lvl="1">
              <a:lnSpc>
                <a:spcPct val="150000"/>
              </a:lnSpc>
            </a:pPr>
            <a:r>
              <a:rPr lang="en-US" sz="2400" b="1" dirty="0">
                <a:solidFill>
                  <a:srgbClr val="F6A01A"/>
                </a:solidFill>
                <a:effectLst>
                  <a:outerShdw blurRad="38100" dist="38100" dir="2700000" algn="tl">
                    <a:srgbClr val="000000">
                      <a:alpha val="43137"/>
                    </a:srgbClr>
                  </a:outerShdw>
                </a:effectLst>
                <a:latin typeface="ITC Avant Garde Std Bk" pitchFamily="34" charset="0"/>
              </a:rPr>
              <a:t>Strategy &amp; Planning</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Alignment with other student success work</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Efficient and effective change management</a:t>
            </a:r>
          </a:p>
          <a:p>
            <a:pPr marL="742950" lvl="1" indent="-285750">
              <a:buClr>
                <a:srgbClr val="00539B"/>
              </a:buClr>
              <a:buFont typeface="Courier New" panose="02070309020205020404" pitchFamily="49" charset="0"/>
              <a:buChar char="-"/>
            </a:pPr>
            <a:r>
              <a:rPr lang="en-US" sz="2000" dirty="0">
                <a:solidFill>
                  <a:srgbClr val="666666"/>
                </a:solidFill>
                <a:latin typeface="citrixsans-regular"/>
              </a:rPr>
              <a:t>How to maximize resource efficiency to help build sustainability</a:t>
            </a:r>
          </a:p>
        </p:txBody>
      </p:sp>
      <p:grpSp>
        <p:nvGrpSpPr>
          <p:cNvPr id="16" name="Group 15"/>
          <p:cNvGrpSpPr/>
          <p:nvPr/>
        </p:nvGrpSpPr>
        <p:grpSpPr>
          <a:xfrm>
            <a:off x="0" y="0"/>
            <a:ext cx="12192000" cy="819150"/>
            <a:chOff x="-1524000" y="0"/>
            <a:chExt cx="12192000" cy="819150"/>
          </a:xfrm>
        </p:grpSpPr>
        <p:sp>
          <p:nvSpPr>
            <p:cNvPr id="22" name="Rectangle 21"/>
            <p:cNvSpPr/>
            <p:nvPr/>
          </p:nvSpPr>
          <p:spPr>
            <a:xfrm>
              <a:off x="-1524000" y="0"/>
              <a:ext cx="1102222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5475" y="0"/>
              <a:ext cx="1092525" cy="819150"/>
            </a:xfrm>
            <a:prstGeom prst="rect">
              <a:avLst/>
            </a:prstGeom>
            <a:noFill/>
            <a:ln>
              <a:noFill/>
            </a:ln>
          </p:spPr>
        </p:pic>
      </p:grpSp>
    </p:spTree>
    <p:extLst>
      <p:ext uri="{BB962C8B-B14F-4D97-AF65-F5344CB8AC3E}">
        <p14:creationId xmlns:p14="http://schemas.microsoft.com/office/powerpoint/2010/main" val="2120659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AmericasCharities_PPT_TEMPLATE_160511">
  <a:themeElements>
    <a:clrScheme name="Custom 17">
      <a:dk1>
        <a:srgbClr val="000000"/>
      </a:dk1>
      <a:lt1>
        <a:srgbClr val="FFFFFF"/>
      </a:lt1>
      <a:dk2>
        <a:srgbClr val="0065A4"/>
      </a:dk2>
      <a:lt2>
        <a:srgbClr val="0065A4"/>
      </a:lt2>
      <a:accent1>
        <a:srgbClr val="42BECA"/>
      </a:accent1>
      <a:accent2>
        <a:srgbClr val="42BECA"/>
      </a:accent2>
      <a:accent3>
        <a:srgbClr val="ADAFB2"/>
      </a:accent3>
      <a:accent4>
        <a:srgbClr val="ADAFB2"/>
      </a:accent4>
      <a:accent5>
        <a:srgbClr val="646464"/>
      </a:accent5>
      <a:accent6>
        <a:srgbClr val="646464"/>
      </a:accent6>
      <a:hlink>
        <a:srgbClr val="3C3C3C"/>
      </a:hlink>
      <a:folHlink>
        <a:srgbClr val="3C3C3C"/>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3D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3007</TotalTime>
  <Words>2922</Words>
  <Application>Microsoft Office PowerPoint</Application>
  <PresentationFormat>Widescreen</PresentationFormat>
  <Paragraphs>476</Paragraphs>
  <Slides>21</Slides>
  <Notes>21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Arial</vt:lpstr>
      <vt:lpstr>Calibri</vt:lpstr>
      <vt:lpstr>citrixsans-regular</vt:lpstr>
      <vt:lpstr>Courier New</vt:lpstr>
      <vt:lpstr>Garamond</vt:lpstr>
      <vt:lpstr>ITC Avant Garde Std Bk</vt:lpstr>
      <vt:lpstr>ITC Avant Garde Std Bk Cn</vt:lpstr>
      <vt:lpstr>ITC Garamond Std Book</vt:lpstr>
      <vt:lpstr>MS Mincho</vt:lpstr>
      <vt:lpstr>Segoe</vt:lpstr>
      <vt:lpstr>Times New Roman</vt:lpstr>
      <vt:lpstr>Wingdings</vt:lpstr>
      <vt:lpstr>ヒラギノ角ゴ Pro W3</vt:lpstr>
      <vt:lpstr>6_Office Theme</vt:lpstr>
      <vt:lpstr>4_AmericasCharities_PPT_TEMPLATE_160511</vt:lpstr>
      <vt:lpstr>Aligning Guided Pathways with Integrated Advising and Student Supports</vt:lpstr>
      <vt:lpstr>Outline for Session</vt:lpstr>
      <vt:lpstr>Integrated Advising and Student Supports</vt:lpstr>
      <vt:lpstr>Why Integrated Advising and Student Supports?</vt:lpstr>
      <vt:lpstr>Transformative Change</vt:lpstr>
      <vt:lpstr>Integrated Advising and Student Support:  Using the SSIP Approach</vt:lpstr>
      <vt:lpstr>Institutional view:   What does it look like to pursue integrated advising and student supports?</vt:lpstr>
      <vt:lpstr>Lessons Thus Far: Critical Challenges and Elements</vt:lpstr>
      <vt:lpstr>PowerPoint Presentation</vt:lpstr>
      <vt:lpstr>Critical Elements</vt:lpstr>
      <vt:lpstr>Readiness Assessment</vt:lpstr>
      <vt:lpstr>Aligned Redesign Approach</vt:lpstr>
      <vt:lpstr>How do we answer these student questions?</vt:lpstr>
      <vt:lpstr>Aligned Principles</vt:lpstr>
      <vt:lpstr>PowerPoint Presentation</vt:lpstr>
      <vt:lpstr>Institutional Capacities for Transformative Change</vt:lpstr>
      <vt:lpstr>Questions to Consider</vt:lpstr>
      <vt:lpstr>Individual Reflection</vt:lpstr>
      <vt:lpstr>Table Discussions</vt:lpstr>
      <vt:lpstr>Questions and Comments?</vt:lpstr>
      <vt:lpstr>Learn More about Integrated Advising and Student Supports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iPASS and Guided Pathways</dc:title>
  <dc:creator>Mei-Yen Ireland</dc:creator>
  <cp:lastModifiedBy>Gretchen Schmidt</cp:lastModifiedBy>
  <cp:revision>184</cp:revision>
  <cp:lastPrinted>2016-09-14T16:27:34Z</cp:lastPrinted>
  <dcterms:created xsi:type="dcterms:W3CDTF">2016-04-21T15:25:20Z</dcterms:created>
  <dcterms:modified xsi:type="dcterms:W3CDTF">2016-10-26T17:17:21Z</dcterms:modified>
</cp:coreProperties>
</file>