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1"/>
  </p:notesMasterIdLst>
  <p:sldIdLst>
    <p:sldId id="256" r:id="rId2"/>
    <p:sldId id="272" r:id="rId3"/>
    <p:sldId id="268" r:id="rId4"/>
    <p:sldId id="270" r:id="rId5"/>
    <p:sldId id="261" r:id="rId6"/>
    <p:sldId id="313" r:id="rId7"/>
    <p:sldId id="263" r:id="rId8"/>
    <p:sldId id="314" r:id="rId9"/>
    <p:sldId id="265" r:id="rId1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B3D"/>
    <a:srgbClr val="B2B75C"/>
    <a:srgbClr val="EA7B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27" autoAdjust="0"/>
    <p:restoredTop sz="62933" autoAdjust="0"/>
  </p:normalViewPr>
  <p:slideViewPr>
    <p:cSldViewPr snapToGrid="0">
      <p:cViewPr varScale="1">
        <p:scale>
          <a:sx n="42" d="100"/>
          <a:sy n="42" d="100"/>
        </p:scale>
        <p:origin x="16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6" tIns="46242" rIns="92486"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86" tIns="46242" rIns="92486" bIns="46242" rtlCol="0"/>
          <a:lstStyle>
            <a:lvl1pPr algn="r">
              <a:defRPr sz="1200"/>
            </a:lvl1pPr>
          </a:lstStyle>
          <a:p>
            <a:fld id="{991503D4-C2C5-4F49-887B-47033C6F883E}" type="datetimeFigureOut">
              <a:rPr lang="en-US" smtClean="0"/>
              <a:t>12/8/2017</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86" tIns="46242" rIns="92486" bIns="46242"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6" tIns="46242" rIns="92486" bIns="4624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86" tIns="46242" rIns="92486"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86" tIns="46242" rIns="92486" bIns="46242" rtlCol="0" anchor="b"/>
          <a:lstStyle>
            <a:lvl1pPr algn="r">
              <a:defRPr sz="1200"/>
            </a:lvl1pPr>
          </a:lstStyle>
          <a:p>
            <a:fld id="{94676F1F-4407-4492-9633-94835AC9F9CF}" type="slidenum">
              <a:rPr lang="en-US" smtClean="0"/>
              <a:t>‹#›</a:t>
            </a:fld>
            <a:endParaRPr lang="en-US"/>
          </a:p>
        </p:txBody>
      </p:sp>
    </p:spTree>
    <p:extLst>
      <p:ext uri="{BB962C8B-B14F-4D97-AF65-F5344CB8AC3E}">
        <p14:creationId xmlns:p14="http://schemas.microsoft.com/office/powerpoint/2010/main" val="585331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76F1F-4407-4492-9633-94835AC9F9CF}" type="slidenum">
              <a:rPr lang="en-US" smtClean="0"/>
              <a:t>1</a:t>
            </a:fld>
            <a:endParaRPr lang="en-US"/>
          </a:p>
        </p:txBody>
      </p:sp>
    </p:spTree>
    <p:extLst>
      <p:ext uri="{BB962C8B-B14F-4D97-AF65-F5344CB8AC3E}">
        <p14:creationId xmlns:p14="http://schemas.microsoft.com/office/powerpoint/2010/main" val="261136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76F1F-4407-4492-9633-94835AC9F9CF}" type="slidenum">
              <a:rPr lang="en-US" smtClean="0"/>
              <a:t>2</a:t>
            </a:fld>
            <a:endParaRPr lang="en-US"/>
          </a:p>
        </p:txBody>
      </p:sp>
    </p:spTree>
    <p:extLst>
      <p:ext uri="{BB962C8B-B14F-4D97-AF65-F5344CB8AC3E}">
        <p14:creationId xmlns:p14="http://schemas.microsoft.com/office/powerpoint/2010/main" val="452105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meet</a:t>
            </a:r>
            <a:r>
              <a:rPr lang="en-US" baseline="0" dirty="0"/>
              <a:t> the challenges and seize the opportunities in your environment, you need to build a healthy climate for innovation. What does this mean? First, it means we have to move beyond buy-in</a:t>
            </a:r>
            <a:endParaRPr lang="en-US" dirty="0"/>
          </a:p>
          <a:p>
            <a:endParaRPr lang="en-US" dirty="0"/>
          </a:p>
          <a:p>
            <a:r>
              <a:rPr lang="en-US" dirty="0"/>
              <a:t>The job</a:t>
            </a:r>
            <a:r>
              <a:rPr lang="en-US" baseline="0" dirty="0"/>
              <a:t> is to move beyond “buy-in” because it’s not enough. People use it as shorthand for absence of resistance, but that’s not what you’re aiming at here.</a:t>
            </a:r>
            <a:endParaRPr lang="en-US" dirty="0"/>
          </a:p>
          <a:p>
            <a:endParaRPr lang="en-US" dirty="0"/>
          </a:p>
          <a:p>
            <a:r>
              <a:rPr lang="en-US" dirty="0"/>
              <a:t>Passive</a:t>
            </a:r>
            <a:r>
              <a:rPr lang="en-US" baseline="0" dirty="0"/>
              <a:t> non-compliance is an art form in American higher education. It doesn’t allow for the surfacing of critical issues in a way they can be addressed.</a:t>
            </a:r>
            <a:endParaRPr lang="en-US" dirty="0"/>
          </a:p>
        </p:txBody>
      </p:sp>
      <p:sp>
        <p:nvSpPr>
          <p:cNvPr id="4" name="Slide Number Placeholder 3"/>
          <p:cNvSpPr>
            <a:spLocks noGrp="1"/>
          </p:cNvSpPr>
          <p:nvPr>
            <p:ph type="sldNum" sz="quarter" idx="10"/>
          </p:nvPr>
        </p:nvSpPr>
        <p:spPr/>
        <p:txBody>
          <a:bodyPr/>
          <a:lstStyle/>
          <a:p>
            <a:fld id="{94676F1F-4407-4492-9633-94835AC9F9CF}" type="slidenum">
              <a:rPr lang="en-US" smtClean="0"/>
              <a:t>3</a:t>
            </a:fld>
            <a:endParaRPr lang="en-US"/>
          </a:p>
        </p:txBody>
      </p:sp>
    </p:spTree>
    <p:extLst>
      <p:ext uri="{BB962C8B-B14F-4D97-AF65-F5344CB8AC3E}">
        <p14:creationId xmlns:p14="http://schemas.microsoft.com/office/powerpoint/2010/main" val="122695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Climate is </a:t>
            </a:r>
            <a:r>
              <a:rPr lang="en-US" sz="1200" dirty="0">
                <a:solidFill>
                  <a:schemeClr val="tx1"/>
                </a:solidFill>
              </a:rPr>
              <a:t>less about undergirding truths and more about how perceptions, expectations and conditions shape the way people understand their work and each other</a:t>
            </a:r>
            <a:endParaRPr lang="en-US" sz="1200" dirty="0">
              <a:solidFill>
                <a:schemeClr val="accent2"/>
              </a:solidFill>
            </a:endParaRPr>
          </a:p>
          <a:p>
            <a:endParaRPr lang="en-US" dirty="0"/>
          </a:p>
        </p:txBody>
      </p:sp>
      <p:sp>
        <p:nvSpPr>
          <p:cNvPr id="4" name="Slide Number Placeholder 3"/>
          <p:cNvSpPr>
            <a:spLocks noGrp="1"/>
          </p:cNvSpPr>
          <p:nvPr>
            <p:ph type="sldNum" sz="quarter" idx="10"/>
          </p:nvPr>
        </p:nvSpPr>
        <p:spPr/>
        <p:txBody>
          <a:bodyPr/>
          <a:lstStyle/>
          <a:p>
            <a:fld id="{94676F1F-4407-4492-9633-94835AC9F9CF}" type="slidenum">
              <a:rPr lang="en-US" smtClean="0"/>
              <a:t>4</a:t>
            </a:fld>
            <a:endParaRPr lang="en-US"/>
          </a:p>
        </p:txBody>
      </p:sp>
    </p:spTree>
    <p:extLst>
      <p:ext uri="{BB962C8B-B14F-4D97-AF65-F5344CB8AC3E}">
        <p14:creationId xmlns:p14="http://schemas.microsoft.com/office/powerpoint/2010/main" val="1333471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a:t>
            </a:r>
            <a:r>
              <a:rPr lang="en-US" baseline="0" dirty="0"/>
              <a:t> fast through these.</a:t>
            </a:r>
          </a:p>
          <a:p>
            <a:endParaRPr lang="en-US" dirty="0"/>
          </a:p>
          <a:p>
            <a:pPr marL="0" indent="0">
              <a:buFont typeface="Arial" panose="020B0604020202020204" pitchFamily="34" charset="0"/>
              <a:buNone/>
            </a:pPr>
            <a:r>
              <a:rPr lang="en-US" b="1" dirty="0"/>
              <a:t>What does this mean in practice</a:t>
            </a:r>
            <a:endParaRPr lang="en-US" b="1" baseline="0" dirty="0"/>
          </a:p>
          <a:p>
            <a:pPr marL="171450" indent="-171450">
              <a:buFont typeface="Arial" panose="020B0604020202020204" pitchFamily="34" charset="0"/>
              <a:buChar char="•"/>
            </a:pPr>
            <a:r>
              <a:rPr lang="en-US" baseline="0" dirty="0"/>
              <a:t>Listening before decisions are made</a:t>
            </a:r>
          </a:p>
          <a:p>
            <a:pPr marL="171450" indent="-171450">
              <a:buFont typeface="Arial" panose="020B0604020202020204" pitchFamily="34" charset="0"/>
              <a:buChar char="•"/>
            </a:pPr>
            <a:r>
              <a:rPr lang="en-US" baseline="0" dirty="0"/>
              <a:t>Being clear about which decisions have and have not been made</a:t>
            </a:r>
          </a:p>
          <a:p>
            <a:pPr marL="171450" indent="-171450">
              <a:buFont typeface="Arial" panose="020B0604020202020204" pitchFamily="34" charset="0"/>
              <a:buChar char="•"/>
            </a:pPr>
            <a:r>
              <a:rPr lang="en-US" baseline="0" dirty="0"/>
              <a:t>Following up after taking the time to get input to explain how input is being used or why particular feedback isn’t being incorporated. </a:t>
            </a:r>
          </a:p>
          <a:p>
            <a:pPr marL="171450" indent="-171450">
              <a:buFont typeface="Arial" panose="020B0604020202020204" pitchFamily="34" charset="0"/>
              <a:buChar char="•"/>
            </a:pPr>
            <a:r>
              <a:rPr lang="en-US" baseline="0" dirty="0"/>
              <a:t>People can live with things they don’t like, but they can’t abide feeling </a:t>
            </a:r>
            <a:r>
              <a:rPr lang="en-US" baseline="0" dirty="0" err="1"/>
              <a:t>BSed</a:t>
            </a:r>
            <a:r>
              <a:rPr lang="en-US" baseline="0" dirty="0"/>
              <a:t>, steamrolled or disregarded. </a:t>
            </a:r>
          </a:p>
          <a:p>
            <a:pPr marL="171450" indent="-171450">
              <a:buFont typeface="Arial" panose="020B0604020202020204" pitchFamily="34" charset="0"/>
              <a:buChar char="•"/>
            </a:pPr>
            <a:r>
              <a:rPr lang="en-US" baseline="0" dirty="0"/>
              <a:t>Recognition: treating the newest innovations/initiatives as being made possible by the work already undertaken, viewing pathways for example as an extension of the hard work and commitment (not as a departure from a failed past).</a:t>
            </a:r>
          </a:p>
          <a:p>
            <a:endParaRPr lang="en-US" baseline="0" dirty="0"/>
          </a:p>
          <a:p>
            <a:r>
              <a:rPr lang="en-US" baseline="0" dirty="0"/>
              <a:t>Conditions include disciplinary realities and professional incentives that shape people’s responses to change. Use disciplines as “identity” example here. We tend to assume faculty identify primarily with institutions, but often they most identify with their disciplines. </a:t>
            </a:r>
          </a:p>
        </p:txBody>
      </p:sp>
      <p:sp>
        <p:nvSpPr>
          <p:cNvPr id="4" name="Slide Number Placeholder 3"/>
          <p:cNvSpPr>
            <a:spLocks noGrp="1"/>
          </p:cNvSpPr>
          <p:nvPr>
            <p:ph type="sldNum" sz="quarter" idx="10"/>
          </p:nvPr>
        </p:nvSpPr>
        <p:spPr/>
        <p:txBody>
          <a:bodyPr/>
          <a:lstStyle/>
          <a:p>
            <a:fld id="{94676F1F-4407-4492-9633-94835AC9F9CF}" type="slidenum">
              <a:rPr lang="en-US" smtClean="0"/>
              <a:t>5</a:t>
            </a:fld>
            <a:endParaRPr lang="en-US"/>
          </a:p>
        </p:txBody>
      </p:sp>
    </p:spTree>
    <p:extLst>
      <p:ext uri="{BB962C8B-B14F-4D97-AF65-F5344CB8AC3E}">
        <p14:creationId xmlns:p14="http://schemas.microsoft.com/office/powerpoint/2010/main" val="1348929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857">
              <a:defRPr/>
            </a:pPr>
            <a:r>
              <a:rPr lang="en-US" dirty="0"/>
              <a:t>Looking</a:t>
            </a:r>
            <a:r>
              <a:rPr lang="en-US" baseline="0" dirty="0"/>
              <a:t> at the traits and attitudes of faculty in healthy cultures reveals a set of implications for how leaders conduct themselves. Creating these conditions requires a particular kind of leadership and engagement strategy.</a:t>
            </a:r>
          </a:p>
          <a:p>
            <a:pPr defTabSz="924857">
              <a:defRPr/>
            </a:pPr>
            <a:endParaRPr lang="en-US" baseline="0" dirty="0"/>
          </a:p>
        </p:txBody>
      </p:sp>
      <p:sp>
        <p:nvSpPr>
          <p:cNvPr id="4" name="Slide Number Placeholder 3"/>
          <p:cNvSpPr>
            <a:spLocks noGrp="1"/>
          </p:cNvSpPr>
          <p:nvPr>
            <p:ph type="sldNum" sz="quarter" idx="10"/>
          </p:nvPr>
        </p:nvSpPr>
        <p:spPr/>
        <p:txBody>
          <a:bodyPr/>
          <a:lstStyle/>
          <a:p>
            <a:fld id="{94676F1F-4407-4492-9633-94835AC9F9CF}" type="slidenum">
              <a:rPr lang="en-US" smtClean="0"/>
              <a:t>6</a:t>
            </a:fld>
            <a:endParaRPr lang="en-US"/>
          </a:p>
        </p:txBody>
      </p:sp>
    </p:spTree>
    <p:extLst>
      <p:ext uri="{BB962C8B-B14F-4D97-AF65-F5344CB8AC3E}">
        <p14:creationId xmlns:p14="http://schemas.microsoft.com/office/powerpoint/2010/main" val="1237129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a:t>
            </a:r>
            <a:r>
              <a:rPr lang="en-US" baseline="0" dirty="0"/>
              <a:t> we see leaders doing?</a:t>
            </a:r>
          </a:p>
          <a:p>
            <a:endParaRPr lang="en-US" baseline="0" dirty="0"/>
          </a:p>
          <a:p>
            <a:r>
              <a:rPr lang="en-US" baseline="0" dirty="0"/>
              <a:t>What do I mean by “enlightened”? Alexis De Tocqueville’s concept of enlightened self-interest. French political thinker published “Democracy in America” in 1835 and 1840. Enlightened self-interest respects and attends to the interests of others.</a:t>
            </a:r>
          </a:p>
          <a:p>
            <a:endParaRPr lang="en-US" baseline="0" dirty="0"/>
          </a:p>
          <a:p>
            <a:r>
              <a:rPr lang="en-US" baseline="0" dirty="0"/>
              <a:t>See your campus as an “ecosystem” collectively responsible for student success and demonstrate respect the role all play in that ecosystem.</a:t>
            </a:r>
          </a:p>
          <a:p>
            <a:endParaRPr lang="en-US" dirty="0"/>
          </a:p>
        </p:txBody>
      </p:sp>
      <p:sp>
        <p:nvSpPr>
          <p:cNvPr id="4" name="Slide Number Placeholder 3"/>
          <p:cNvSpPr>
            <a:spLocks noGrp="1"/>
          </p:cNvSpPr>
          <p:nvPr>
            <p:ph type="sldNum" sz="quarter" idx="10"/>
          </p:nvPr>
        </p:nvSpPr>
        <p:spPr/>
        <p:txBody>
          <a:bodyPr/>
          <a:lstStyle/>
          <a:p>
            <a:fld id="{94676F1F-4407-4492-9633-94835AC9F9CF}" type="slidenum">
              <a:rPr lang="en-US" smtClean="0"/>
              <a:t>7</a:t>
            </a:fld>
            <a:endParaRPr lang="en-US"/>
          </a:p>
        </p:txBody>
      </p:sp>
    </p:spTree>
    <p:extLst>
      <p:ext uri="{BB962C8B-B14F-4D97-AF65-F5344CB8AC3E}">
        <p14:creationId xmlns:p14="http://schemas.microsoft.com/office/powerpoint/2010/main" val="3468666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So what I’d like to do now is quickly walk you through what we’ve encountered as the most common barriers and strategies for overcoming those barriers around the “human side  of change.” Practically (in everyday experience), these barriers look and sound like active resistance or passive non-compliance (“wait it out”).</a:t>
            </a:r>
          </a:p>
          <a:p>
            <a:endParaRPr lang="en-US" altLang="en-US" dirty="0"/>
          </a:p>
          <a:p>
            <a:r>
              <a:rPr lang="en-US" altLang="en-US" dirty="0"/>
              <a:t>President, Provost and Dean all saying different things</a:t>
            </a:r>
          </a:p>
          <a:p>
            <a:endParaRPr lang="en-US" altLang="en-US" dirty="0"/>
          </a:p>
          <a:p>
            <a:r>
              <a:rPr lang="en-US" altLang="en-US" dirty="0"/>
              <a:t>People can sniff out inauthentic gestures from a mile away</a:t>
            </a:r>
          </a:p>
          <a:p>
            <a:endParaRPr lang="en-US" altLang="en-US" dirty="0"/>
          </a:p>
          <a:p>
            <a:r>
              <a:rPr lang="en-US" altLang="en-US" dirty="0"/>
              <a:t>Create an “arc” of your reform work – e.g. ATD, CBD, Pathways</a:t>
            </a:r>
          </a:p>
          <a:p>
            <a:endParaRPr lang="en-US" altLang="en-US" dirty="0"/>
          </a:p>
          <a:p>
            <a:r>
              <a:rPr lang="en-US" altLang="en-US" dirty="0"/>
              <a:t>Resistance is often based on important and meaningful reasons</a:t>
            </a:r>
          </a:p>
          <a:p>
            <a:endParaRPr lang="en-US" altLang="en-US" dirty="0"/>
          </a:p>
          <a:p>
            <a:r>
              <a:rPr lang="en-US" altLang="en-US" dirty="0"/>
              <a:t>Fear is more of the unknown than of change itself</a:t>
            </a:r>
          </a:p>
          <a:p>
            <a:endParaRPr lang="en-US" altLang="en-US" dirty="0"/>
          </a:p>
          <a:p>
            <a:r>
              <a:rPr lang="en-US" altLang="en-US" dirty="0"/>
              <a:t>Communicate until you think you’re communicating too much, then it’ll probably be about right</a:t>
            </a:r>
          </a:p>
          <a:p>
            <a:endParaRPr lang="en-US" altLang="en-US" dirty="0"/>
          </a:p>
          <a:p>
            <a:r>
              <a:rPr lang="en-US" altLang="en-US" dirty="0"/>
              <a:t>Remember faculty and staff identities are not always the same as their institutional roles, so incentives must take this into account</a:t>
            </a:r>
          </a:p>
          <a:p>
            <a:endParaRPr lang="en-US" altLang="en-US" dirty="0">
              <a:ea typeface="ＭＳ Ｐゴシック" pitchFamily="1"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ヒラギノ角ゴ Pro W3" pitchFamily="1" charset="-128"/>
              </a:defRPr>
            </a:lvl1pPr>
            <a:lvl2pPr marL="38800339" indent="-38332670" eaLnBrk="0" hangingPunct="0">
              <a:defRPr sz="2500">
                <a:solidFill>
                  <a:schemeClr val="tx1"/>
                </a:solidFill>
                <a:latin typeface="Arial" charset="0"/>
                <a:ea typeface="ヒラギノ角ゴ Pro W3" pitchFamily="1" charset="-128"/>
              </a:defRPr>
            </a:lvl2pPr>
            <a:lvl3pPr eaLnBrk="0" hangingPunct="0">
              <a:defRPr sz="2500">
                <a:solidFill>
                  <a:schemeClr val="tx1"/>
                </a:solidFill>
                <a:latin typeface="Arial" charset="0"/>
                <a:ea typeface="ヒラギノ角ゴ Pro W3" pitchFamily="1" charset="-128"/>
              </a:defRPr>
            </a:lvl3pPr>
            <a:lvl4pPr eaLnBrk="0" hangingPunct="0">
              <a:defRPr sz="2500">
                <a:solidFill>
                  <a:schemeClr val="tx1"/>
                </a:solidFill>
                <a:latin typeface="Arial" charset="0"/>
                <a:ea typeface="ヒラギノ角ゴ Pro W3" pitchFamily="1" charset="-128"/>
              </a:defRPr>
            </a:lvl4pPr>
            <a:lvl5pPr eaLnBrk="0" hangingPunct="0">
              <a:defRPr sz="2500">
                <a:solidFill>
                  <a:schemeClr val="tx1"/>
                </a:solidFill>
                <a:latin typeface="Arial" charset="0"/>
                <a:ea typeface="ヒラギノ角ゴ Pro W3" pitchFamily="1" charset="-128"/>
              </a:defRPr>
            </a:lvl5pPr>
            <a:lvl6pPr marL="467670" eaLnBrk="0" fontAlgn="base" hangingPunct="0">
              <a:spcBef>
                <a:spcPct val="0"/>
              </a:spcBef>
              <a:spcAft>
                <a:spcPct val="0"/>
              </a:spcAft>
              <a:defRPr sz="2500">
                <a:solidFill>
                  <a:schemeClr val="tx1"/>
                </a:solidFill>
                <a:latin typeface="Arial" charset="0"/>
                <a:ea typeface="ヒラギノ角ゴ Pro W3" pitchFamily="1" charset="-128"/>
              </a:defRPr>
            </a:lvl6pPr>
            <a:lvl7pPr marL="935339" eaLnBrk="0" fontAlgn="base" hangingPunct="0">
              <a:spcBef>
                <a:spcPct val="0"/>
              </a:spcBef>
              <a:spcAft>
                <a:spcPct val="0"/>
              </a:spcAft>
              <a:defRPr sz="2500">
                <a:solidFill>
                  <a:schemeClr val="tx1"/>
                </a:solidFill>
                <a:latin typeface="Arial" charset="0"/>
                <a:ea typeface="ヒラギノ角ゴ Pro W3" pitchFamily="1" charset="-128"/>
              </a:defRPr>
            </a:lvl7pPr>
            <a:lvl8pPr marL="1403009" eaLnBrk="0" fontAlgn="base" hangingPunct="0">
              <a:spcBef>
                <a:spcPct val="0"/>
              </a:spcBef>
              <a:spcAft>
                <a:spcPct val="0"/>
              </a:spcAft>
              <a:defRPr sz="2500">
                <a:solidFill>
                  <a:schemeClr val="tx1"/>
                </a:solidFill>
                <a:latin typeface="Arial" charset="0"/>
                <a:ea typeface="ヒラギノ角ゴ Pro W3" pitchFamily="1" charset="-128"/>
              </a:defRPr>
            </a:lvl8pPr>
            <a:lvl9pPr marL="1870679" eaLnBrk="0" fontAlgn="base" hangingPunct="0">
              <a:spcBef>
                <a:spcPct val="0"/>
              </a:spcBef>
              <a:spcAft>
                <a:spcPct val="0"/>
              </a:spcAft>
              <a:defRPr sz="2500">
                <a:solidFill>
                  <a:schemeClr val="tx1"/>
                </a:solidFill>
                <a:latin typeface="Arial" charset="0"/>
                <a:ea typeface="ヒラギノ角ゴ Pro W3" pitchFamily="1" charset="-128"/>
              </a:defRPr>
            </a:lvl9pPr>
          </a:lstStyle>
          <a:p>
            <a:fld id="{F494C97B-9DBD-4ECE-B140-2B9BA2692C21}" type="slidenum">
              <a:rPr lang="en-US" altLang="en-US" sz="1200">
                <a:solidFill>
                  <a:srgbClr val="000000"/>
                </a:solidFill>
              </a:rPr>
              <a:pPr/>
              <a:t>8</a:t>
            </a:fld>
            <a:endParaRPr lang="en-US" altLang="en-US" sz="1200">
              <a:solidFill>
                <a:srgbClr val="000000"/>
              </a:solidFill>
            </a:endParaRPr>
          </a:p>
        </p:txBody>
      </p:sp>
    </p:spTree>
    <p:extLst>
      <p:ext uri="{BB962C8B-B14F-4D97-AF65-F5344CB8AC3E}">
        <p14:creationId xmlns:p14="http://schemas.microsoft.com/office/powerpoint/2010/main" val="189976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People dramatically underestimate their ability to impact the human side of change.</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Critical mass is all that’s needed – as the work gets rolling with a critical mass, and students start benefiting, there will be a new imagination and motivation for change. You don’t need to boil the ocean. You just need early wins and a plan to build on those wins.</a:t>
            </a:r>
          </a:p>
          <a:p>
            <a:endParaRPr lang="en-US" dirty="0"/>
          </a:p>
        </p:txBody>
      </p:sp>
      <p:sp>
        <p:nvSpPr>
          <p:cNvPr id="4" name="Slide Number Placeholder 3"/>
          <p:cNvSpPr>
            <a:spLocks noGrp="1"/>
          </p:cNvSpPr>
          <p:nvPr>
            <p:ph type="sldNum" sz="quarter" idx="10"/>
          </p:nvPr>
        </p:nvSpPr>
        <p:spPr/>
        <p:txBody>
          <a:bodyPr/>
          <a:lstStyle/>
          <a:p>
            <a:fld id="{94676F1F-4407-4492-9633-94835AC9F9CF}" type="slidenum">
              <a:rPr lang="en-US" smtClean="0"/>
              <a:t>9</a:t>
            </a:fld>
            <a:endParaRPr lang="en-US"/>
          </a:p>
        </p:txBody>
      </p:sp>
    </p:spTree>
    <p:extLst>
      <p:ext uri="{BB962C8B-B14F-4D97-AF65-F5344CB8AC3E}">
        <p14:creationId xmlns:p14="http://schemas.microsoft.com/office/powerpoint/2010/main" val="62844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28FD0F-8C12-4198-A533-3DACF8B47276}"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2DBF0-4E10-4040-BC77-35EA2E04A250}"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106F29-FE44-40D9-B4BC-E94053962A97}"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CC3F78-06E4-4E50-8C9D-9AEB0B06783C}"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B55F0D-BE3C-49A0-BF42-57155D68D557}"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29525-B2CB-4333-BC0B-4002FBD29092}"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9CC05-8AC7-4D95-A696-CEF7BBD5F40A}"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C23418-FDCE-428E-9B04-6C4C8F1B32BF}"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ank with Title">
    <p:spTree>
      <p:nvGrpSpPr>
        <p:cNvPr id="1" name=""/>
        <p:cNvGrpSpPr/>
        <p:nvPr/>
      </p:nvGrpSpPr>
      <p:grpSpPr>
        <a:xfrm>
          <a:off x="0" y="0"/>
          <a:ext cx="0" cy="0"/>
          <a:chOff x="0" y="0"/>
          <a:chExt cx="0" cy="0"/>
        </a:xfrm>
      </p:grpSpPr>
      <p:sp>
        <p:nvSpPr>
          <p:cNvPr id="6" name="Rectangle 5"/>
          <p:cNvSpPr/>
          <p:nvPr userDrawn="1"/>
        </p:nvSpPr>
        <p:spPr>
          <a:xfrm>
            <a:off x="0" y="0"/>
            <a:ext cx="12192000" cy="1371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4" name="Picture 5"/>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144000" y="381001"/>
            <a:ext cx="2573867" cy="331219"/>
          </a:xfrm>
          <a:prstGeom prst="rect">
            <a:avLst/>
          </a:prstGeom>
          <a:noFill/>
          <a:ln w="12700">
            <a:noFill/>
            <a:miter lim="800000"/>
            <a:headEnd/>
            <a:tailEnd/>
          </a:ln>
        </p:spPr>
      </p:pic>
      <p:sp>
        <p:nvSpPr>
          <p:cNvPr id="5" name="Rectangle 4"/>
          <p:cNvSpPr/>
          <p:nvPr userDrawn="1"/>
        </p:nvSpPr>
        <p:spPr>
          <a:xfrm>
            <a:off x="1117600" y="1066800"/>
            <a:ext cx="110744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117600" y="1066800"/>
            <a:ext cx="10972800" cy="685800"/>
          </a:xfrm>
          <a:prstGeom prst="rect">
            <a:avLst/>
          </a:prstGeom>
        </p:spPr>
        <p:txBody>
          <a:bodyPr>
            <a:normAutofit/>
          </a:bodyPr>
          <a:lstStyle>
            <a:lvl1pPr algn="l">
              <a:defRPr sz="2800">
                <a:solidFill>
                  <a:schemeClr val="bg1"/>
                </a:solidFill>
                <a:latin typeface="Tahoma" pitchFamily="34" charset="0"/>
                <a:ea typeface="Tahoma" pitchFamily="34" charset="0"/>
                <a:cs typeface="Tahoma" pitchFamily="34" charset="0"/>
              </a:defRPr>
            </a:lvl1pPr>
          </a:lstStyle>
          <a:p>
            <a:r>
              <a:rPr lang="en-US" dirty="0"/>
              <a:t>Click to edit Master title style</a:t>
            </a:r>
          </a:p>
        </p:txBody>
      </p:sp>
      <p:sp>
        <p:nvSpPr>
          <p:cNvPr id="7" name="Rectangle 6"/>
          <p:cNvSpPr/>
          <p:nvPr userDrawn="1"/>
        </p:nvSpPr>
        <p:spPr>
          <a:xfrm rot="10800000">
            <a:off x="0" y="6400800"/>
            <a:ext cx="12192000" cy="457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Slide Number Placeholder 5"/>
          <p:cNvSpPr>
            <a:spLocks noGrp="1"/>
          </p:cNvSpPr>
          <p:nvPr>
            <p:ph type="sldNum" sz="quarter" idx="12"/>
          </p:nvPr>
        </p:nvSpPr>
        <p:spPr>
          <a:xfrm>
            <a:off x="9042400" y="6400801"/>
            <a:ext cx="2844800" cy="365125"/>
          </a:xfrm>
          <a:prstGeom prst="rect">
            <a:avLst/>
          </a:prstGeom>
        </p:spPr>
        <p:txBody>
          <a:bodyPr/>
          <a:lstStyle>
            <a:lvl1pPr marL="0" marR="0" indent="0" algn="r" defTabSz="914400" rtl="0" eaLnBrk="1" fontAlgn="auto" latinLnBrk="0" hangingPunct="1">
              <a:lnSpc>
                <a:spcPct val="100000"/>
              </a:lnSpc>
              <a:spcBef>
                <a:spcPts val="0"/>
              </a:spcBef>
              <a:spcAft>
                <a:spcPts val="0"/>
              </a:spcAft>
              <a:buClrTx/>
              <a:buSzTx/>
              <a:buFontTx/>
              <a:buNone/>
              <a:tabLst/>
              <a:defRPr lang="en-US" sz="1200" kern="1200" smtClean="0">
                <a:solidFill>
                  <a:schemeClr val="bg2"/>
                </a:solidFill>
                <a:latin typeface="Tahoma" pitchFamily="34" charset="0"/>
                <a:ea typeface="Tahoma" pitchFamily="34" charset="0"/>
                <a:cs typeface="Tahoma" pitchFamily="34" charset="0"/>
              </a:defRPr>
            </a:lvl1pPr>
          </a:lstStyle>
          <a:p>
            <a:fld id="{1146FDE7-B9B0-48E5-9928-35427790D646}" type="slidenum">
              <a:rPr lang="en-US" smtClean="0"/>
              <a:pPr/>
              <a:t>‹#›</a:t>
            </a:fld>
            <a:endParaRPr lang="en-US" dirty="0"/>
          </a:p>
        </p:txBody>
      </p:sp>
    </p:spTree>
    <p:extLst>
      <p:ext uri="{BB962C8B-B14F-4D97-AF65-F5344CB8AC3E}">
        <p14:creationId xmlns:p14="http://schemas.microsoft.com/office/powerpoint/2010/main" val="346605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89F324-ABAB-4CDA-B3E1-E965C12FD766}"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E93B99-8FD1-4824-975A-7D50431CE743}" type="datetime1">
              <a:rPr lang="en-US" smtClean="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909ABB-B23D-4CEA-8CFC-63BA886922C0}" type="datetime1">
              <a:rPr lang="en-US" smtClean="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09D454-DAAA-4695-AD74-6511F0ADA7AF}" type="datetime1">
              <a:rPr lang="en-US" smtClean="0"/>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4DBE4-1BE0-40CA-BAF2-A02FC3AB49D9}" type="datetime1">
              <a:rPr lang="en-US" smtClean="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61EDB-1D78-49BC-80DF-12F771F48F7E}" type="datetime1">
              <a:rPr lang="en-US" smtClean="0"/>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8ED0-3730-4E36-A894-D265025A1462}" type="datetime1">
              <a:rPr lang="en-US" smtClean="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ED6983-F067-40B4-A707-F2579523370B}" type="datetime1">
              <a:rPr lang="en-US" smtClean="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655731-AEE7-41AB-ACAF-ABE28DB3889A}" type="datetime1">
              <a:rPr lang="en-US" smtClean="0"/>
              <a:t>12/8/2017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160" y="2428049"/>
            <a:ext cx="9567926" cy="1646302"/>
          </a:xfrm>
        </p:spPr>
        <p:txBody>
          <a:bodyPr/>
          <a:lstStyle/>
          <a:p>
            <a:pPr algn="ctr"/>
            <a:r>
              <a:rPr lang="en-US" sz="5000" dirty="0">
                <a:latin typeface="Rockwell" panose="02060603020205020403" pitchFamily="18" charset="0"/>
              </a:rPr>
              <a:t>Engagement for Pathways Implementation</a:t>
            </a:r>
          </a:p>
        </p:txBody>
      </p:sp>
      <p:sp>
        <p:nvSpPr>
          <p:cNvPr id="3" name="Subtitle 2"/>
          <p:cNvSpPr>
            <a:spLocks noGrp="1"/>
          </p:cNvSpPr>
          <p:nvPr>
            <p:ph type="subTitle" idx="1"/>
          </p:nvPr>
        </p:nvSpPr>
        <p:spPr>
          <a:xfrm>
            <a:off x="1325655" y="4334434"/>
            <a:ext cx="7766936" cy="1096899"/>
          </a:xfrm>
        </p:spPr>
        <p:txBody>
          <a:bodyPr>
            <a:normAutofit/>
          </a:bodyPr>
          <a:lstStyle/>
          <a:p>
            <a:pPr algn="ctr"/>
            <a:r>
              <a:rPr lang="en-US" sz="2400" dirty="0">
                <a:latin typeface="Verdana" panose="020B0604030504040204" pitchFamily="34" charset="0"/>
                <a:ea typeface="Verdana" panose="020B0604030504040204" pitchFamily="34" charset="0"/>
                <a:cs typeface="Verdana" panose="020B0604030504040204" pitchFamily="34" charset="0"/>
              </a:rPr>
              <a:t>Basic Concepts and Practices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2625"/>
            <a:ext cx="3317108" cy="945375"/>
          </a:xfrm>
          <a:prstGeom prst="rect">
            <a:avLst/>
          </a:prstGeom>
        </p:spPr>
      </p:pic>
    </p:spTree>
    <p:extLst>
      <p:ext uri="{BB962C8B-B14F-4D97-AF65-F5344CB8AC3E}">
        <p14:creationId xmlns:p14="http://schemas.microsoft.com/office/powerpoint/2010/main" val="52104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794" y="368299"/>
            <a:ext cx="9144000" cy="914400"/>
          </a:xfrm>
        </p:spPr>
        <p:txBody>
          <a:bodyPr>
            <a:normAutofit/>
          </a:bodyPr>
          <a:lstStyle/>
          <a:p>
            <a:r>
              <a:rPr lang="en-US" sz="3200" dirty="0">
                <a:latin typeface="Rockwell" panose="02060603020205020403" pitchFamily="18" charset="0"/>
              </a:rPr>
              <a:t>Questions guiding engagement planning</a:t>
            </a:r>
          </a:p>
        </p:txBody>
      </p:sp>
      <p:sp>
        <p:nvSpPr>
          <p:cNvPr id="4" name="Content Placeholder 3"/>
          <p:cNvSpPr>
            <a:spLocks noGrp="1"/>
          </p:cNvSpPr>
          <p:nvPr>
            <p:ph idx="1"/>
          </p:nvPr>
        </p:nvSpPr>
        <p:spPr>
          <a:xfrm>
            <a:off x="547794" y="1075434"/>
            <a:ext cx="9351264" cy="5236747"/>
          </a:xfrm>
        </p:spPr>
        <p:txBody>
          <a:bodyPr>
            <a:normAutofit fontScale="92500"/>
          </a:bodyPr>
          <a:lstStyle/>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a:lnSpc>
                <a:spcPct val="150000"/>
              </a:lnSpc>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How can administrators and faculty work together in the implementation of pathways? </a:t>
            </a:r>
          </a:p>
          <a:p>
            <a:pPr>
              <a:lnSpc>
                <a:spcPct val="150000"/>
              </a:lnSpc>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Why is culture change so elusive? </a:t>
            </a:r>
          </a:p>
          <a:p>
            <a:pPr>
              <a:lnSpc>
                <a:spcPct val="150000"/>
              </a:lnSpc>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What does positive faculty &amp; staff engagement look like? </a:t>
            </a:r>
          </a:p>
          <a:p>
            <a:pPr>
              <a:lnSpc>
                <a:spcPct val="150000"/>
              </a:lnSpc>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What are the skills and behaviors of “enlightened” leaders? </a:t>
            </a:r>
          </a:p>
          <a:p>
            <a:pPr>
              <a:lnSpc>
                <a:spcPct val="150000"/>
              </a:lnSpc>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What approaches (skills, habits and practices) can overcome the most common barriers to successful change initiatives? </a:t>
            </a:r>
          </a:p>
          <a:p>
            <a:pPr>
              <a:buFont typeface="Wingdings" panose="05000000000000000000" pitchFamily="2" charset="2"/>
              <a:buChar char="Ø"/>
            </a:pPr>
            <a:endParaRPr lang="en-US" sz="24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endParaRPr lang="en-US" sz="24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379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794" y="368299"/>
            <a:ext cx="9144000" cy="914400"/>
          </a:xfrm>
        </p:spPr>
        <p:txBody>
          <a:bodyPr>
            <a:normAutofit/>
          </a:bodyPr>
          <a:lstStyle/>
          <a:p>
            <a:r>
              <a:rPr lang="en-US" sz="3200" dirty="0">
                <a:latin typeface="Rockwell" panose="02060603020205020403" pitchFamily="18" charset="0"/>
              </a:rPr>
              <a:t>Moving Beyond “Buy-In” – A cautionary note</a:t>
            </a:r>
          </a:p>
        </p:txBody>
      </p:sp>
      <p:sp>
        <p:nvSpPr>
          <p:cNvPr id="4" name="Content Placeholder 3"/>
          <p:cNvSpPr>
            <a:spLocks noGrp="1"/>
          </p:cNvSpPr>
          <p:nvPr>
            <p:ph idx="1"/>
          </p:nvPr>
        </p:nvSpPr>
        <p:spPr>
          <a:xfrm>
            <a:off x="821460" y="1638299"/>
            <a:ext cx="8596668" cy="4288762"/>
          </a:xfrm>
        </p:spPr>
        <p:txBody>
          <a:bodyPr>
            <a:normAutofit/>
          </a:bodyPr>
          <a:lstStyle/>
          <a:p>
            <a:pPr>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Lack of resistance is not the same as acceptance, and even acceptance isn’t enough for enduring change</a:t>
            </a:r>
          </a:p>
          <a:p>
            <a:pPr>
              <a:buFont typeface="Wingdings" panose="05000000000000000000" pitchFamily="2" charset="2"/>
              <a:buChar char="Ø"/>
            </a:pPr>
            <a:endParaRPr lang="en-US" sz="24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Faculty and “frontline staff” </a:t>
            </a:r>
            <a:r>
              <a:rPr lang="en-US" sz="2400" b="1" dirty="0">
                <a:latin typeface="Verdana" panose="020B0604030504040204" pitchFamily="34" charset="0"/>
                <a:ea typeface="Verdana" panose="020B0604030504040204" pitchFamily="34" charset="0"/>
                <a:cs typeface="Verdana" panose="020B0604030504040204" pitchFamily="34" charset="0"/>
              </a:rPr>
              <a:t>co-ownership</a:t>
            </a:r>
            <a:r>
              <a:rPr lang="en-US" sz="2400" dirty="0">
                <a:latin typeface="Verdana" panose="020B0604030504040204" pitchFamily="34" charset="0"/>
                <a:ea typeface="Verdana" panose="020B0604030504040204" pitchFamily="34" charset="0"/>
                <a:cs typeface="Verdana" panose="020B0604030504040204" pitchFamily="34" charset="0"/>
              </a:rPr>
              <a:t> is the key to a healthy climate for innovation</a:t>
            </a:r>
          </a:p>
          <a:p>
            <a:pPr>
              <a:buFont typeface="Wingdings" panose="05000000000000000000" pitchFamily="2" charset="2"/>
              <a:buChar char="Ø"/>
            </a:pPr>
            <a:endParaRPr lang="en-US" sz="24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Verdana" panose="020B0604030504040204" pitchFamily="34" charset="0"/>
              </a:rPr>
              <a:t>Passive noncompliance can present greater risks than active resistance </a:t>
            </a:r>
          </a:p>
          <a:p>
            <a:pPr>
              <a:buFont typeface="Wingdings" panose="05000000000000000000" pitchFamily="2" charset="2"/>
              <a:buChar char="Ø"/>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92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0949861" y="5645531"/>
            <a:ext cx="683339" cy="365125"/>
          </a:xfrm>
        </p:spPr>
        <p:txBody>
          <a:bodyPr/>
          <a:lstStyle/>
          <a:p>
            <a:fld id="{D57F1E4F-1CFF-5643-939E-217C01CDF565}" type="slidenum">
              <a:rPr lang="en-US" smtClean="0"/>
              <a:pPr/>
              <a:t>4</a:t>
            </a:fld>
            <a:endParaRPr lang="en-US" dirty="0"/>
          </a:p>
        </p:txBody>
      </p:sp>
      <p:sp>
        <p:nvSpPr>
          <p:cNvPr id="30" name="TextBox 29"/>
          <p:cNvSpPr txBox="1"/>
          <p:nvPr/>
        </p:nvSpPr>
        <p:spPr bwMode="gray">
          <a:xfrm>
            <a:off x="699464" y="1281906"/>
            <a:ext cx="2879943" cy="338554"/>
          </a:xfrm>
          <a:prstGeom prst="rect">
            <a:avLst/>
          </a:prstGeom>
          <a:noFill/>
        </p:spPr>
        <p:txBody>
          <a:bodyPr wrap="square" lIns="0" tIns="0" rIns="0" bIns="0" rtlCol="0">
            <a:spAutoFit/>
          </a:bodyPr>
          <a:lstStyle/>
          <a:p>
            <a:pPr algn="ctr" defTabSz="640080"/>
            <a:r>
              <a:rPr lang="en-US" sz="2200" b="1" i="1" dirty="0">
                <a:solidFill>
                  <a:srgbClr val="878B3D"/>
                </a:solidFill>
                <a:latin typeface="Verdana" panose="020B0604030504040204" pitchFamily="34" charset="0"/>
                <a:ea typeface="Verdana" panose="020B0604030504040204" pitchFamily="34" charset="0"/>
                <a:cs typeface="Verdana" panose="020B0604030504040204" pitchFamily="34" charset="0"/>
              </a:rPr>
              <a:t>Culture</a:t>
            </a:r>
          </a:p>
        </p:txBody>
      </p:sp>
      <p:sp>
        <p:nvSpPr>
          <p:cNvPr id="31" name="TextBox 30"/>
          <p:cNvSpPr txBox="1"/>
          <p:nvPr/>
        </p:nvSpPr>
        <p:spPr bwMode="gray">
          <a:xfrm>
            <a:off x="6351415" y="2387520"/>
            <a:ext cx="2169642" cy="338554"/>
          </a:xfrm>
          <a:prstGeom prst="rect">
            <a:avLst/>
          </a:prstGeom>
          <a:noFill/>
        </p:spPr>
        <p:txBody>
          <a:bodyPr wrap="square" lIns="0" tIns="0" rIns="0" bIns="0" rtlCol="0">
            <a:spAutoFit/>
          </a:bodyPr>
          <a:lstStyle/>
          <a:p>
            <a:pPr algn="ctr" defTabSz="640080"/>
            <a:r>
              <a:rPr lang="en-US" sz="2200" b="1" i="1" dirty="0">
                <a:solidFill>
                  <a:srgbClr val="878B3D"/>
                </a:solidFill>
                <a:latin typeface="Verdana" panose="020B0604030504040204" pitchFamily="34" charset="0"/>
                <a:ea typeface="Verdana" panose="020B0604030504040204" pitchFamily="34" charset="0"/>
                <a:cs typeface="Verdana" panose="020B0604030504040204" pitchFamily="34" charset="0"/>
              </a:rPr>
              <a:t>Climate</a:t>
            </a:r>
          </a:p>
        </p:txBody>
      </p:sp>
      <p:sp>
        <p:nvSpPr>
          <p:cNvPr id="36" name="Freeform 35"/>
          <p:cNvSpPr/>
          <p:nvPr/>
        </p:nvSpPr>
        <p:spPr bwMode="gray">
          <a:xfrm rot="16200000">
            <a:off x="3942080" y="4535009"/>
            <a:ext cx="487681" cy="2301237"/>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ln w="25400">
            <a:solidFill>
              <a:schemeClr val="accent6"/>
            </a:solidFill>
            <a:prstDash val="dash"/>
            <a:miter lim="8000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463675"/>
            <a:endParaRPr lang="en-US" sz="1050" b="1" dirty="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37" name="Freeform 36"/>
          <p:cNvSpPr/>
          <p:nvPr/>
        </p:nvSpPr>
        <p:spPr bwMode="gray">
          <a:xfrm rot="5400000">
            <a:off x="4928531" y="953937"/>
            <a:ext cx="607625" cy="1889873"/>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ln w="25400">
            <a:solidFill>
              <a:schemeClr val="accent6"/>
            </a:solidFill>
            <a:prstDash val="dash"/>
            <a:miter lim="8000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463675"/>
            <a:endParaRPr lang="en-US" sz="1050" b="1" dirty="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38" name="Freeform 37"/>
          <p:cNvSpPr/>
          <p:nvPr/>
        </p:nvSpPr>
        <p:spPr bwMode="gray">
          <a:xfrm rot="10800000">
            <a:off x="699465" y="1548528"/>
            <a:ext cx="3377192" cy="3750855"/>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12700">
            <a:solidFill>
              <a:srgbClr val="B2B75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50" dirty="0">
              <a:solidFill>
                <a:schemeClr val="bg1"/>
              </a:solidFill>
            </a:endParaRPr>
          </a:p>
        </p:txBody>
      </p:sp>
      <p:sp>
        <p:nvSpPr>
          <p:cNvPr id="39" name="Freeform 38"/>
          <p:cNvSpPr/>
          <p:nvPr/>
        </p:nvSpPr>
        <p:spPr bwMode="gray">
          <a:xfrm>
            <a:off x="5513259" y="2228084"/>
            <a:ext cx="3519292" cy="3893635"/>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12700">
            <a:solidFill>
              <a:srgbClr val="B2B75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50" dirty="0">
              <a:solidFill>
                <a:schemeClr val="bg1"/>
              </a:solidFill>
            </a:endParaRPr>
          </a:p>
        </p:txBody>
      </p:sp>
      <p:sp>
        <p:nvSpPr>
          <p:cNvPr id="43" name="Title 1"/>
          <p:cNvSpPr txBox="1">
            <a:spLocks/>
          </p:cNvSpPr>
          <p:nvPr/>
        </p:nvSpPr>
        <p:spPr>
          <a:xfrm>
            <a:off x="524742" y="349503"/>
            <a:ext cx="9144000" cy="9144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Rockwell" panose="02060603020205020403" pitchFamily="18" charset="0"/>
              </a:rPr>
              <a:t>Focus on Climate to Influence Culture</a:t>
            </a:r>
          </a:p>
        </p:txBody>
      </p:sp>
      <p:sp>
        <p:nvSpPr>
          <p:cNvPr id="44" name="Content Placeholder 4"/>
          <p:cNvSpPr txBox="1">
            <a:spLocks/>
          </p:cNvSpPr>
          <p:nvPr/>
        </p:nvSpPr>
        <p:spPr>
          <a:xfrm>
            <a:off x="575021" y="1769587"/>
            <a:ext cx="3572686" cy="367220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Values, beliefs, myths, traditions, and norms that shape experience and behavior</a:t>
            </a:r>
          </a:p>
          <a:p>
            <a:pPr>
              <a:buFont typeface="Wingdings" panose="05000000000000000000" pitchFamily="2" charset="2"/>
              <a:buChar char="Ø"/>
            </a:pP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Difficult to quantify and overwhelming to consider </a:t>
            </a:r>
          </a:p>
          <a:p>
            <a:pPr>
              <a:buFont typeface="Wingdings" panose="05000000000000000000" pitchFamily="2" charset="2"/>
              <a:buChar char="Ø"/>
            </a:pP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Still a go-to concept in change management for many</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45" name="Content Placeholder 6"/>
          <p:cNvSpPr txBox="1">
            <a:spLocks/>
          </p:cNvSpPr>
          <p:nvPr/>
        </p:nvSpPr>
        <p:spPr>
          <a:xfrm>
            <a:off x="5758886" y="2756852"/>
            <a:ext cx="3921054" cy="3037904"/>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Perceptions, expectations, and conditions shape the way people understand their work and each other</a:t>
            </a:r>
          </a:p>
          <a:p>
            <a:pPr>
              <a:buFont typeface="Wingdings" panose="05000000000000000000" pitchFamily="2" charset="2"/>
              <a:buChar char="Ø"/>
            </a:pP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More easily assessed and amenable to change</a:t>
            </a:r>
          </a:p>
          <a:p>
            <a:pPr>
              <a:buFont typeface="Wingdings" panose="05000000000000000000" pitchFamily="2" charset="2"/>
              <a:buChar char="Ø"/>
            </a:pP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A focus on climate provides a foothold and is the path to culture building </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2023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500"/>
                                        <p:tgtEl>
                                          <p:spTgt spid="3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animBg="1"/>
      <p:bldP spid="37" grpId="0" animBg="1"/>
      <p:bldP spid="39" grpId="0" animBg="1"/>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934" y="375557"/>
            <a:ext cx="9144000" cy="914400"/>
          </a:xfrm>
        </p:spPr>
        <p:txBody>
          <a:bodyPr>
            <a:normAutofit/>
          </a:bodyPr>
          <a:lstStyle/>
          <a:p>
            <a:r>
              <a:rPr lang="en-US" sz="3200" dirty="0">
                <a:latin typeface="Rockwell" panose="02060603020205020403" pitchFamily="18" charset="0"/>
              </a:rPr>
              <a:t>The Role of Meaningful Engagement</a:t>
            </a:r>
          </a:p>
        </p:txBody>
      </p:sp>
      <p:sp>
        <p:nvSpPr>
          <p:cNvPr id="3" name="Content Placeholder 2"/>
          <p:cNvSpPr>
            <a:spLocks noGrp="1"/>
          </p:cNvSpPr>
          <p:nvPr>
            <p:ph idx="1"/>
          </p:nvPr>
        </p:nvSpPr>
        <p:spPr>
          <a:xfrm>
            <a:off x="3405842" y="1185191"/>
            <a:ext cx="6296959" cy="4758409"/>
          </a:xfrm>
          <a:gradFill>
            <a:gsLst>
              <a:gs pos="0">
                <a:schemeClr val="accent1">
                  <a:lumMod val="0"/>
                  <a:lumOff val="100000"/>
                  <a:alpha val="0"/>
                </a:schemeClr>
              </a:gs>
              <a:gs pos="74000">
                <a:schemeClr val="accent1">
                  <a:lumMod val="45000"/>
                  <a:lumOff val="55000"/>
                </a:schemeClr>
              </a:gs>
              <a:gs pos="100000">
                <a:schemeClr val="accent1">
                  <a:lumMod val="45000"/>
                  <a:lumOff val="55000"/>
                </a:schemeClr>
              </a:gs>
              <a:gs pos="100000">
                <a:schemeClr val="accent1">
                  <a:lumMod val="30000"/>
                  <a:lumOff val="70000"/>
                </a:schemeClr>
              </a:gs>
            </a:gsLst>
            <a:lin ang="0" scaled="0"/>
          </a:gradFill>
          <a:ln w="31750">
            <a:solidFill>
              <a:schemeClr val="accent6"/>
            </a:solidFill>
          </a:ln>
        </p:spPr>
        <p:txBody>
          <a:bodyPr>
            <a:normAutofit fontScale="92500" lnSpcReduction="20000"/>
          </a:bodyPr>
          <a:lstStyle/>
          <a:p>
            <a:pPr marL="0" indent="0" algn="ctr">
              <a:buClr>
                <a:srgbClr val="878B3D"/>
              </a:buClr>
              <a:buSzPct val="105000"/>
              <a:buNone/>
            </a:pPr>
            <a:r>
              <a:rPr lang="en-US" sz="2000" b="1" i="1" dirty="0">
                <a:latin typeface="Verdana" panose="020B0604030504040204" pitchFamily="34" charset="0"/>
                <a:ea typeface="Verdana" panose="020B0604030504040204" pitchFamily="34" charset="0"/>
                <a:cs typeface="Verdana" panose="020B0604030504040204" pitchFamily="34" charset="0"/>
              </a:rPr>
              <a:t>Characteristics of Meaningful Engagement</a:t>
            </a:r>
            <a:br>
              <a:rPr lang="en-US" sz="2000" b="1" i="1" dirty="0">
                <a:latin typeface="Verdana" panose="020B0604030504040204" pitchFamily="34" charset="0"/>
                <a:ea typeface="Verdana" panose="020B0604030504040204" pitchFamily="34" charset="0"/>
                <a:cs typeface="Verdana" panose="020B0604030504040204" pitchFamily="34" charset="0"/>
              </a:rPr>
            </a:br>
            <a:endParaRPr lang="en-US" sz="2000" b="1" i="1" dirty="0">
              <a:latin typeface="Verdana" panose="020B0604030504040204" pitchFamily="34" charset="0"/>
              <a:ea typeface="Verdana" panose="020B0604030504040204" pitchFamily="34" charset="0"/>
              <a:cs typeface="Verdana" panose="020B0604030504040204" pitchFamily="34" charset="0"/>
            </a:endParaRPr>
          </a:p>
          <a:p>
            <a:pPr>
              <a:buClr>
                <a:srgbClr val="878B3D"/>
              </a:buClr>
              <a:buSzPct val="105000"/>
              <a:buFont typeface="Wingdings" panose="05000000000000000000" pitchFamily="2" charset="2"/>
              <a:buChar char="q"/>
            </a:pPr>
            <a:r>
              <a:rPr lang="en-US" sz="2000" b="1" dirty="0">
                <a:latin typeface="Verdana" panose="020B0604030504040204" pitchFamily="34" charset="0"/>
                <a:ea typeface="Verdana" panose="020B0604030504040204" pitchFamily="34" charset="0"/>
                <a:cs typeface="Verdana" panose="020B0604030504040204" pitchFamily="34" charset="0"/>
              </a:rPr>
              <a:t>Early</a:t>
            </a:r>
          </a:p>
          <a:p>
            <a:pPr lvl="1">
              <a:buClr>
                <a:srgbClr val="878B3D"/>
              </a:buClr>
              <a:buSzPct val="105000"/>
              <a:buFont typeface="Wingdings" panose="05000000000000000000" pitchFamily="2" charset="2"/>
              <a:buChar char="ü"/>
            </a:pPr>
            <a:r>
              <a:rPr lang="en-US" sz="2000" dirty="0">
                <a:latin typeface="Verdana" panose="020B0604030504040204" pitchFamily="34" charset="0"/>
                <a:ea typeface="Verdana" panose="020B0604030504040204" pitchFamily="34" charset="0"/>
                <a:cs typeface="Verdana" panose="020B0604030504040204" pitchFamily="34" charset="0"/>
              </a:rPr>
              <a:t>Be clear about which decisions have been made already</a:t>
            </a:r>
          </a:p>
          <a:p>
            <a:pPr>
              <a:buClr>
                <a:srgbClr val="878B3D"/>
              </a:buClr>
              <a:buSzPct val="105000"/>
              <a:buFont typeface="Wingdings" panose="05000000000000000000" pitchFamily="2" charset="2"/>
              <a:buChar char="q"/>
            </a:pPr>
            <a:r>
              <a:rPr lang="en-US" sz="2000" b="1" dirty="0">
                <a:latin typeface="Verdana" panose="020B0604030504040204" pitchFamily="34" charset="0"/>
                <a:ea typeface="Verdana" panose="020B0604030504040204" pitchFamily="34" charset="0"/>
                <a:cs typeface="Verdana" panose="020B0604030504040204" pitchFamily="34" charset="0"/>
              </a:rPr>
              <a:t>Often</a:t>
            </a:r>
          </a:p>
          <a:p>
            <a:pPr lvl="1">
              <a:buClr>
                <a:srgbClr val="878B3D"/>
              </a:buClr>
              <a:buSzPct val="105000"/>
              <a:buFont typeface="Wingdings" panose="05000000000000000000" pitchFamily="2" charset="2"/>
              <a:buChar char="ü"/>
            </a:pPr>
            <a:r>
              <a:rPr lang="en-US" sz="2000" dirty="0">
                <a:latin typeface="Verdana" panose="020B0604030504040204" pitchFamily="34" charset="0"/>
                <a:ea typeface="Verdana" panose="020B0604030504040204" pitchFamily="34" charset="0"/>
                <a:cs typeface="Verdana" panose="020B0604030504040204" pitchFamily="34" charset="0"/>
              </a:rPr>
              <a:t>Engage faculty for mid-course corrections, ongoing input and enduring co-ownership</a:t>
            </a:r>
          </a:p>
          <a:p>
            <a:pPr>
              <a:buClr>
                <a:srgbClr val="878B3D"/>
              </a:buClr>
              <a:buSzPct val="105000"/>
              <a:buFont typeface="Wingdings" panose="05000000000000000000" pitchFamily="2" charset="2"/>
              <a:buChar char="q"/>
            </a:pPr>
            <a:r>
              <a:rPr lang="en-US" sz="2000" b="1" dirty="0">
                <a:latin typeface="Verdana" panose="020B0604030504040204" pitchFamily="34" charset="0"/>
                <a:ea typeface="Verdana" panose="020B0604030504040204" pitchFamily="34" charset="0"/>
                <a:cs typeface="Verdana" panose="020B0604030504040204" pitchFamily="34" charset="0"/>
              </a:rPr>
              <a:t>Authentic </a:t>
            </a:r>
          </a:p>
          <a:p>
            <a:pPr lvl="1">
              <a:buClr>
                <a:srgbClr val="878B3D"/>
              </a:buClr>
              <a:buSzPct val="105000"/>
              <a:buFont typeface="Wingdings" panose="05000000000000000000" pitchFamily="2" charset="2"/>
              <a:buChar char="ü"/>
            </a:pPr>
            <a:r>
              <a:rPr lang="en-US" sz="2000" dirty="0">
                <a:latin typeface="Verdana" panose="020B0604030504040204" pitchFamily="34" charset="0"/>
                <a:ea typeface="Verdana" panose="020B0604030504040204" pitchFamily="34" charset="0"/>
                <a:cs typeface="Verdana" panose="020B0604030504040204" pitchFamily="34" charset="0"/>
              </a:rPr>
              <a:t>Lead with questions, and take an asset-based approach to listening</a:t>
            </a:r>
          </a:p>
          <a:p>
            <a:pPr lvl="1">
              <a:buClr>
                <a:srgbClr val="878B3D"/>
              </a:buClr>
              <a:buSzPct val="105000"/>
              <a:buFont typeface="Wingdings" panose="05000000000000000000" pitchFamily="2" charset="2"/>
              <a:buChar char="ü"/>
            </a:pPr>
            <a:r>
              <a:rPr lang="en-US" sz="2000" dirty="0">
                <a:latin typeface="Verdana" panose="020B0604030504040204" pitchFamily="34" charset="0"/>
                <a:ea typeface="Verdana" panose="020B0604030504040204" pitchFamily="34" charset="0"/>
                <a:cs typeface="Verdana" panose="020B0604030504040204" pitchFamily="34" charset="0"/>
              </a:rPr>
              <a:t>Err on the side of transparency</a:t>
            </a:r>
          </a:p>
          <a:p>
            <a:pPr lvl="1">
              <a:buClr>
                <a:srgbClr val="878B3D"/>
              </a:buClr>
              <a:buSzPct val="105000"/>
              <a:buFont typeface="Wingdings" panose="05000000000000000000" pitchFamily="2" charset="2"/>
              <a:buChar char="ü"/>
            </a:pPr>
            <a:r>
              <a:rPr lang="en-US" sz="2000" dirty="0">
                <a:latin typeface="Verdana" panose="020B0604030504040204" pitchFamily="34" charset="0"/>
                <a:ea typeface="Verdana" panose="020B0604030504040204" pitchFamily="34" charset="0"/>
                <a:cs typeface="Verdana" panose="020B0604030504040204" pitchFamily="34" charset="0"/>
              </a:rPr>
              <a:t>Follow up and follow through</a:t>
            </a:r>
          </a:p>
          <a:p>
            <a:pPr lvl="1">
              <a:buClr>
                <a:srgbClr val="878B3D"/>
              </a:buClr>
              <a:buSzPct val="105000"/>
              <a:buFont typeface="Wingdings" panose="05000000000000000000" pitchFamily="2" charset="2"/>
              <a:buChar char="ü"/>
            </a:pPr>
            <a:r>
              <a:rPr lang="en-US" sz="2000" dirty="0">
                <a:latin typeface="Verdana" panose="020B0604030504040204" pitchFamily="34" charset="0"/>
                <a:ea typeface="Verdana" panose="020B0604030504040204" pitchFamily="34" charset="0"/>
                <a:cs typeface="Verdana" panose="020B0604030504040204" pitchFamily="34" charset="0"/>
              </a:rPr>
              <a:t>Coordinate efforts, from top to bottom</a:t>
            </a:r>
          </a:p>
          <a:p>
            <a:pPr lvl="1">
              <a:buClr>
                <a:srgbClr val="878B3D"/>
              </a:buClr>
              <a:buSzPct val="105000"/>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37" name="TextBox 36"/>
          <p:cNvSpPr txBox="1"/>
          <p:nvPr/>
        </p:nvSpPr>
        <p:spPr bwMode="gray">
          <a:xfrm>
            <a:off x="-8036" y="4038600"/>
            <a:ext cx="3233836" cy="2819400"/>
          </a:xfrm>
          <a:prstGeom prst="rect">
            <a:avLst/>
          </a:prstGeom>
          <a:solidFill>
            <a:srgbClr val="878B3D"/>
          </a:solidFill>
          <a:ln w="12700">
            <a:noFill/>
            <a:miter lim="800000"/>
          </a:ln>
        </p:spPr>
        <p:txBody>
          <a:bodyPr wrap="square" lIns="137160" tIns="91440" rIns="137160" bIns="0" rtlCol="0">
            <a:noAutofit/>
          </a:bodyPr>
          <a:lstStyle/>
          <a:p>
            <a:pPr marL="0" marR="0" lvl="0" indent="0" defTabSz="64008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Beware of the Fundamental Attribution Error!</a:t>
            </a:r>
          </a:p>
        </p:txBody>
      </p:sp>
      <p:sp>
        <p:nvSpPr>
          <p:cNvPr id="38" name="Text Placeholder 1"/>
          <p:cNvSpPr txBox="1">
            <a:spLocks/>
          </p:cNvSpPr>
          <p:nvPr/>
        </p:nvSpPr>
        <p:spPr bwMode="gray">
          <a:xfrm>
            <a:off x="-20736" y="4878079"/>
            <a:ext cx="3068736" cy="1738938"/>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1400" dirty="0">
                <a:solidFill>
                  <a:srgbClr val="FFFFFF"/>
                </a:solidFill>
                <a:latin typeface="Verdana" panose="020B0604030504040204" pitchFamily="34" charset="0"/>
                <a:ea typeface="Verdana" panose="020B0604030504040204" pitchFamily="34" charset="0"/>
                <a:cs typeface="Verdana" panose="020B0604030504040204" pitchFamily="34" charset="0"/>
              </a:rPr>
              <a:t>Humans have a tendency to overestimate the significance of personality traits and to underestimate the significance of the context and conditions that shape people’s responses to change. </a:t>
            </a:r>
          </a:p>
        </p:txBody>
      </p:sp>
      <p:sp>
        <p:nvSpPr>
          <p:cNvPr id="39" name="Isosceles Triangle 38"/>
          <p:cNvSpPr/>
          <p:nvPr/>
        </p:nvSpPr>
        <p:spPr bwMode="gray">
          <a:xfrm rot="5400000">
            <a:off x="-107991" y="4201299"/>
            <a:ext cx="289834" cy="166123"/>
          </a:xfrm>
          <a:prstGeom prst="triangle">
            <a:avLst/>
          </a:prstGeom>
          <a:solidFill>
            <a:srgbClr val="F28B00"/>
          </a:solidFill>
          <a:ln w="19050" cap="flat" cmpd="sng" algn="ctr">
            <a:solidFill>
              <a:srgbClr val="FFFFFF"/>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640080" eaLnBrk="1" fontAlgn="auto" latinLnBrk="0" hangingPunct="1">
              <a:lnSpc>
                <a:spcPct val="100000"/>
              </a:lnSpc>
              <a:spcBef>
                <a:spcPts val="500"/>
              </a:spcBef>
              <a:spcAft>
                <a:spcPts val="0"/>
              </a:spcAft>
              <a:buClrTx/>
              <a:buSzTx/>
              <a:buFontTx/>
              <a:buNone/>
              <a:tabLst/>
              <a:defRPr/>
            </a:pPr>
            <a:endParaRPr kumimoji="0" lang="en-US" sz="1000" b="0" i="0" u="none" strike="noStrike" kern="0" cap="none" spc="0" normalizeH="0" baseline="0" noProof="0" dirty="0" err="1">
              <a:ln>
                <a:noFill/>
              </a:ln>
              <a:solidFill>
                <a:srgbClr val="FFFFFF"/>
              </a:solidFill>
              <a:effectLst/>
              <a:uLnTx/>
              <a:uFillTx/>
              <a:latin typeface="Verdana"/>
              <a:ea typeface="+mn-ea"/>
              <a:cs typeface="+mn-cs"/>
            </a:endParaRPr>
          </a:p>
        </p:txBody>
      </p:sp>
      <p:cxnSp>
        <p:nvCxnSpPr>
          <p:cNvPr id="40" name="Straight Connector 39"/>
          <p:cNvCxnSpPr/>
          <p:nvPr/>
        </p:nvCxnSpPr>
        <p:spPr bwMode="gray">
          <a:xfrm>
            <a:off x="0" y="4896062"/>
            <a:ext cx="2700436" cy="0"/>
          </a:xfrm>
          <a:prstGeom prst="line">
            <a:avLst/>
          </a:prstGeom>
          <a:noFill/>
          <a:ln w="12700" cap="flat" cmpd="sng" algn="ctr">
            <a:solidFill>
              <a:srgbClr val="F28B00"/>
            </a:solidFill>
            <a:prstDash val="solid"/>
            <a:miter lim="800000"/>
            <a:headEnd type="none"/>
            <a:tailEnd type="none"/>
          </a:ln>
          <a:effectLst/>
        </p:spPr>
      </p:cxnSp>
    </p:spTree>
    <p:extLst>
      <p:ext uri="{BB962C8B-B14F-4D97-AF65-F5344CB8AC3E}">
        <p14:creationId xmlns:p14="http://schemas.microsoft.com/office/powerpoint/2010/main" val="377858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500"/>
                                        <p:tgtEl>
                                          <p:spTgt spid="3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500"/>
                                        <p:tgtEl>
                                          <p:spTgt spid="39"/>
                                        </p:tgtEl>
                                      </p:cBhvr>
                                    </p:animEffect>
                                  </p:childTnLst>
                                </p:cTn>
                              </p:par>
                              <p:par>
                                <p:cTn id="54" presetID="10" presetClass="entr" presetSubtype="0"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37" grpId="0" animBg="1"/>
      <p:bldP spid="38" grpId="0"/>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207" y="335118"/>
            <a:ext cx="9144000" cy="1142807"/>
          </a:xfrm>
        </p:spPr>
        <p:txBody>
          <a:bodyPr>
            <a:noAutofit/>
          </a:bodyPr>
          <a:lstStyle/>
          <a:p>
            <a:pPr>
              <a:spcAft>
                <a:spcPts val="600"/>
              </a:spcAft>
            </a:pPr>
            <a:r>
              <a:rPr lang="en-US" sz="3200" dirty="0">
                <a:latin typeface="Rockwell" panose="02060603020205020403" pitchFamily="18" charset="0"/>
              </a:rPr>
              <a:t>Faculty and Staff in a Healthy Climate…</a:t>
            </a:r>
            <a:br>
              <a:rPr lang="en-US" sz="3200" dirty="0">
                <a:latin typeface="Rockwell" panose="02060603020205020403" pitchFamily="18" charset="0"/>
              </a:rPr>
            </a:br>
            <a:r>
              <a:rPr lang="en-US" sz="3200" dirty="0">
                <a:latin typeface="Rockwell" panose="02060603020205020403" pitchFamily="18" charset="0"/>
              </a:rPr>
              <a:t>what we’ve seen</a:t>
            </a:r>
          </a:p>
        </p:txBody>
      </p:sp>
      <p:grpSp>
        <p:nvGrpSpPr>
          <p:cNvPr id="5" name="Group 4">
            <a:extLst>
              <a:ext uri="{FF2B5EF4-FFF2-40B4-BE49-F238E27FC236}">
                <a16:creationId xmlns:a16="http://schemas.microsoft.com/office/drawing/2014/main" id="{8C2FF050-7D78-42BF-89AD-8A4E6DEC4615}"/>
              </a:ext>
            </a:extLst>
          </p:cNvPr>
          <p:cNvGrpSpPr/>
          <p:nvPr/>
        </p:nvGrpSpPr>
        <p:grpSpPr>
          <a:xfrm>
            <a:off x="340015" y="1832153"/>
            <a:ext cx="2953808" cy="1772284"/>
            <a:chOff x="0" y="658508"/>
            <a:chExt cx="2953808" cy="1772284"/>
          </a:xfrm>
        </p:grpSpPr>
        <p:sp>
          <p:nvSpPr>
            <p:cNvPr id="6" name="Rectangle 5">
              <a:extLst>
                <a:ext uri="{FF2B5EF4-FFF2-40B4-BE49-F238E27FC236}">
                  <a16:creationId xmlns:a16="http://schemas.microsoft.com/office/drawing/2014/main" id="{54502DFA-CF58-4140-8A64-1972802EDFF7}"/>
                </a:ext>
              </a:extLst>
            </p:cNvPr>
            <p:cNvSpPr/>
            <p:nvPr/>
          </p:nvSpPr>
          <p:spPr>
            <a:xfrm>
              <a:off x="0" y="658508"/>
              <a:ext cx="2953808" cy="177228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TextBox 6">
              <a:extLst>
                <a:ext uri="{FF2B5EF4-FFF2-40B4-BE49-F238E27FC236}">
                  <a16:creationId xmlns:a16="http://schemas.microsoft.com/office/drawing/2014/main" id="{28FF0891-A2EB-444A-8AEB-3B33A06743E7}"/>
                </a:ext>
              </a:extLst>
            </p:cNvPr>
            <p:cNvSpPr txBox="1"/>
            <p:nvPr/>
          </p:nvSpPr>
          <p:spPr>
            <a:xfrm>
              <a:off x="0" y="658508"/>
              <a:ext cx="2953808" cy="1772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Verdana" panose="020B0604030504040204" pitchFamily="34" charset="0"/>
                  <a:ea typeface="Verdana" panose="020B0604030504040204" pitchFamily="34" charset="0"/>
                  <a:cs typeface="Verdana" panose="020B0604030504040204" pitchFamily="34" charset="0"/>
                </a:rPr>
                <a:t>…see a strong connection between personal and professional goals and the innovation being implemented</a:t>
              </a:r>
              <a:endParaRPr lang="en-US" sz="1700" kern="1200" dirty="0"/>
            </a:p>
          </p:txBody>
        </p:sp>
      </p:grpSp>
      <p:grpSp>
        <p:nvGrpSpPr>
          <p:cNvPr id="8" name="Group 7">
            <a:extLst>
              <a:ext uri="{FF2B5EF4-FFF2-40B4-BE49-F238E27FC236}">
                <a16:creationId xmlns:a16="http://schemas.microsoft.com/office/drawing/2014/main" id="{89885357-053E-4988-8140-A87BF7048E09}"/>
              </a:ext>
            </a:extLst>
          </p:cNvPr>
          <p:cNvGrpSpPr/>
          <p:nvPr/>
        </p:nvGrpSpPr>
        <p:grpSpPr>
          <a:xfrm>
            <a:off x="3630257" y="1832153"/>
            <a:ext cx="2953808" cy="1772284"/>
            <a:chOff x="3249188" y="658508"/>
            <a:chExt cx="2953808" cy="1772284"/>
          </a:xfrm>
        </p:grpSpPr>
        <p:sp>
          <p:nvSpPr>
            <p:cNvPr id="9" name="Rectangle 8">
              <a:extLst>
                <a:ext uri="{FF2B5EF4-FFF2-40B4-BE49-F238E27FC236}">
                  <a16:creationId xmlns:a16="http://schemas.microsoft.com/office/drawing/2014/main" id="{00CF9ED1-1524-45E2-A31C-170CEA4B482D}"/>
                </a:ext>
              </a:extLst>
            </p:cNvPr>
            <p:cNvSpPr/>
            <p:nvPr/>
          </p:nvSpPr>
          <p:spPr>
            <a:xfrm>
              <a:off x="3249188" y="658508"/>
              <a:ext cx="2953808" cy="177228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EE4B76AF-7C53-48FF-AF45-C9CC8FA48369}"/>
                </a:ext>
              </a:extLst>
            </p:cNvPr>
            <p:cNvSpPr txBox="1"/>
            <p:nvPr/>
          </p:nvSpPr>
          <p:spPr>
            <a:xfrm>
              <a:off x="3249188" y="658508"/>
              <a:ext cx="2953808" cy="1772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Verdana" panose="020B0604030504040204" pitchFamily="34" charset="0"/>
                  <a:ea typeface="Verdana" panose="020B0604030504040204" pitchFamily="34" charset="0"/>
                  <a:cs typeface="Verdana" panose="020B0604030504040204" pitchFamily="34" charset="0"/>
                </a:rPr>
                <a:t>…believe that innovating for better student outcomes is of urgent importance to everyone at the institution, including themselves</a:t>
              </a:r>
              <a:endParaRPr lang="en-US" sz="1700" kern="1200" dirty="0"/>
            </a:p>
          </p:txBody>
        </p:sp>
      </p:grpSp>
      <p:grpSp>
        <p:nvGrpSpPr>
          <p:cNvPr id="12" name="Group 11">
            <a:extLst>
              <a:ext uri="{FF2B5EF4-FFF2-40B4-BE49-F238E27FC236}">
                <a16:creationId xmlns:a16="http://schemas.microsoft.com/office/drawing/2014/main" id="{AC75A813-8277-4C0C-A611-D612A4E54031}"/>
              </a:ext>
            </a:extLst>
          </p:cNvPr>
          <p:cNvGrpSpPr/>
          <p:nvPr/>
        </p:nvGrpSpPr>
        <p:grpSpPr>
          <a:xfrm>
            <a:off x="6920499" y="1832153"/>
            <a:ext cx="2953808" cy="1772284"/>
            <a:chOff x="6498377" y="658508"/>
            <a:chExt cx="2953808" cy="1772284"/>
          </a:xfrm>
        </p:grpSpPr>
        <p:sp>
          <p:nvSpPr>
            <p:cNvPr id="13" name="Rectangle 12">
              <a:extLst>
                <a:ext uri="{FF2B5EF4-FFF2-40B4-BE49-F238E27FC236}">
                  <a16:creationId xmlns:a16="http://schemas.microsoft.com/office/drawing/2014/main" id="{07F202E8-E6DF-43F3-9FE8-52BA21CD213E}"/>
                </a:ext>
              </a:extLst>
            </p:cNvPr>
            <p:cNvSpPr/>
            <p:nvPr/>
          </p:nvSpPr>
          <p:spPr>
            <a:xfrm>
              <a:off x="6498377" y="658508"/>
              <a:ext cx="2953808" cy="177228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TextBox 13">
              <a:extLst>
                <a:ext uri="{FF2B5EF4-FFF2-40B4-BE49-F238E27FC236}">
                  <a16:creationId xmlns:a16="http://schemas.microsoft.com/office/drawing/2014/main" id="{257A4BE0-DEB7-4465-9E28-43507D5C23F9}"/>
                </a:ext>
              </a:extLst>
            </p:cNvPr>
            <p:cNvSpPr txBox="1"/>
            <p:nvPr/>
          </p:nvSpPr>
          <p:spPr>
            <a:xfrm>
              <a:off x="6498377" y="658508"/>
              <a:ext cx="2953808" cy="1772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Verdana" panose="020B0604030504040204" pitchFamily="34" charset="0"/>
                  <a:ea typeface="Verdana" panose="020B0604030504040204" pitchFamily="34" charset="0"/>
                  <a:cs typeface="Verdana" panose="020B0604030504040204" pitchFamily="34" charset="0"/>
                </a:rPr>
                <a:t>…feel respected and valued by colleagues and institutional leadership</a:t>
              </a:r>
            </a:p>
          </p:txBody>
        </p:sp>
      </p:grpSp>
      <p:grpSp>
        <p:nvGrpSpPr>
          <p:cNvPr id="15" name="Group 14">
            <a:extLst>
              <a:ext uri="{FF2B5EF4-FFF2-40B4-BE49-F238E27FC236}">
                <a16:creationId xmlns:a16="http://schemas.microsoft.com/office/drawing/2014/main" id="{D68CCAFB-6CE7-495E-A35D-855227293171}"/>
              </a:ext>
            </a:extLst>
          </p:cNvPr>
          <p:cNvGrpSpPr/>
          <p:nvPr/>
        </p:nvGrpSpPr>
        <p:grpSpPr>
          <a:xfrm>
            <a:off x="340015" y="3925081"/>
            <a:ext cx="2953808" cy="1772284"/>
            <a:chOff x="0" y="2726174"/>
            <a:chExt cx="2953808" cy="1772284"/>
          </a:xfrm>
        </p:grpSpPr>
        <p:sp>
          <p:nvSpPr>
            <p:cNvPr id="16" name="Rectangle 15">
              <a:extLst>
                <a:ext uri="{FF2B5EF4-FFF2-40B4-BE49-F238E27FC236}">
                  <a16:creationId xmlns:a16="http://schemas.microsoft.com/office/drawing/2014/main" id="{503FFCF2-B1D3-409E-977E-57028F0C7AB3}"/>
                </a:ext>
              </a:extLst>
            </p:cNvPr>
            <p:cNvSpPr/>
            <p:nvPr/>
          </p:nvSpPr>
          <p:spPr>
            <a:xfrm>
              <a:off x="0" y="2726174"/>
              <a:ext cx="2953808" cy="177228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Box 16">
              <a:extLst>
                <a:ext uri="{FF2B5EF4-FFF2-40B4-BE49-F238E27FC236}">
                  <a16:creationId xmlns:a16="http://schemas.microsoft.com/office/drawing/2014/main" id="{D81C9F5F-A79C-46F7-AE0A-3A0F86142EB9}"/>
                </a:ext>
              </a:extLst>
            </p:cNvPr>
            <p:cNvSpPr txBox="1"/>
            <p:nvPr/>
          </p:nvSpPr>
          <p:spPr>
            <a:xfrm>
              <a:off x="0" y="2726174"/>
              <a:ext cx="2953808" cy="1772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Verdana" panose="020B0604030504040204" pitchFamily="34" charset="0"/>
                  <a:ea typeface="Verdana" panose="020B0604030504040204" pitchFamily="34" charset="0"/>
                  <a:cs typeface="Verdana" panose="020B0604030504040204" pitchFamily="34" charset="0"/>
                </a:rPr>
                <a:t>…know how proposed changes will impact them day to day </a:t>
              </a:r>
            </a:p>
          </p:txBody>
        </p:sp>
      </p:grpSp>
      <p:grpSp>
        <p:nvGrpSpPr>
          <p:cNvPr id="18" name="Group 17">
            <a:extLst>
              <a:ext uri="{FF2B5EF4-FFF2-40B4-BE49-F238E27FC236}">
                <a16:creationId xmlns:a16="http://schemas.microsoft.com/office/drawing/2014/main" id="{AA78E145-513A-48B3-A245-F03365D6723F}"/>
              </a:ext>
            </a:extLst>
          </p:cNvPr>
          <p:cNvGrpSpPr/>
          <p:nvPr/>
        </p:nvGrpSpPr>
        <p:grpSpPr>
          <a:xfrm>
            <a:off x="3630257" y="3925081"/>
            <a:ext cx="2953808" cy="1772284"/>
            <a:chOff x="3249188" y="2726174"/>
            <a:chExt cx="2953808" cy="1772284"/>
          </a:xfrm>
        </p:grpSpPr>
        <p:sp>
          <p:nvSpPr>
            <p:cNvPr id="19" name="Rectangle 18">
              <a:extLst>
                <a:ext uri="{FF2B5EF4-FFF2-40B4-BE49-F238E27FC236}">
                  <a16:creationId xmlns:a16="http://schemas.microsoft.com/office/drawing/2014/main" id="{BDA49330-931B-484D-9338-63E80FDD026D}"/>
                </a:ext>
              </a:extLst>
            </p:cNvPr>
            <p:cNvSpPr/>
            <p:nvPr/>
          </p:nvSpPr>
          <p:spPr>
            <a:xfrm>
              <a:off x="3249188" y="2726174"/>
              <a:ext cx="2953808" cy="177228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TextBox 19">
              <a:extLst>
                <a:ext uri="{FF2B5EF4-FFF2-40B4-BE49-F238E27FC236}">
                  <a16:creationId xmlns:a16="http://schemas.microsoft.com/office/drawing/2014/main" id="{2DFE9773-5115-439F-B61C-B3D24E064314}"/>
                </a:ext>
              </a:extLst>
            </p:cNvPr>
            <p:cNvSpPr txBox="1"/>
            <p:nvPr/>
          </p:nvSpPr>
          <p:spPr>
            <a:xfrm>
              <a:off x="3249188" y="2726174"/>
              <a:ext cx="2953808" cy="1772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Verdana" panose="020B0604030504040204" pitchFamily="34" charset="0"/>
                  <a:ea typeface="Verdana" panose="020B0604030504040204" pitchFamily="34" charset="0"/>
                  <a:cs typeface="Verdana" panose="020B0604030504040204" pitchFamily="34" charset="0"/>
                </a:rPr>
                <a:t>…understand how student success initiatives align with institutional priorities </a:t>
              </a:r>
            </a:p>
          </p:txBody>
        </p:sp>
      </p:grpSp>
      <p:grpSp>
        <p:nvGrpSpPr>
          <p:cNvPr id="21" name="Group 20">
            <a:extLst>
              <a:ext uri="{FF2B5EF4-FFF2-40B4-BE49-F238E27FC236}">
                <a16:creationId xmlns:a16="http://schemas.microsoft.com/office/drawing/2014/main" id="{5FB77E96-B771-4240-BEE5-29E2FC4B7776}"/>
              </a:ext>
            </a:extLst>
          </p:cNvPr>
          <p:cNvGrpSpPr/>
          <p:nvPr/>
        </p:nvGrpSpPr>
        <p:grpSpPr>
          <a:xfrm>
            <a:off x="6920499" y="3925081"/>
            <a:ext cx="2953808" cy="1772284"/>
            <a:chOff x="6498377" y="2726174"/>
            <a:chExt cx="2953808" cy="1772284"/>
          </a:xfrm>
        </p:grpSpPr>
        <p:sp>
          <p:nvSpPr>
            <p:cNvPr id="22" name="Rectangle 21">
              <a:extLst>
                <a:ext uri="{FF2B5EF4-FFF2-40B4-BE49-F238E27FC236}">
                  <a16:creationId xmlns:a16="http://schemas.microsoft.com/office/drawing/2014/main" id="{0F9B9859-0AE1-4D6B-A3C9-B36ED2FB9D3F}"/>
                </a:ext>
              </a:extLst>
            </p:cNvPr>
            <p:cNvSpPr/>
            <p:nvPr/>
          </p:nvSpPr>
          <p:spPr>
            <a:xfrm>
              <a:off x="6498377" y="2726174"/>
              <a:ext cx="2953808" cy="177228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TextBox 22">
              <a:extLst>
                <a:ext uri="{FF2B5EF4-FFF2-40B4-BE49-F238E27FC236}">
                  <a16:creationId xmlns:a16="http://schemas.microsoft.com/office/drawing/2014/main" id="{1A4739CD-0EFD-45F3-BD1D-0614C0E1694F}"/>
                </a:ext>
              </a:extLst>
            </p:cNvPr>
            <p:cNvSpPr txBox="1"/>
            <p:nvPr/>
          </p:nvSpPr>
          <p:spPr>
            <a:xfrm>
              <a:off x="6498377" y="2726174"/>
              <a:ext cx="2953808" cy="1772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Verdana" panose="020B0604030504040204" pitchFamily="34" charset="0"/>
                  <a:ea typeface="Verdana" panose="020B0604030504040204" pitchFamily="34" charset="0"/>
                  <a:cs typeface="Verdana" panose="020B0604030504040204" pitchFamily="34" charset="0"/>
                </a:rPr>
                <a:t>…believe they have the support and guidance to be successful in their roles</a:t>
              </a:r>
              <a:endParaRPr lang="en-US" sz="1700" kern="1200" dirty="0"/>
            </a:p>
          </p:txBody>
        </p:sp>
      </p:grpSp>
    </p:spTree>
    <p:extLst>
      <p:ext uri="{BB962C8B-B14F-4D97-AF65-F5344CB8AC3E}">
        <p14:creationId xmlns:p14="http://schemas.microsoft.com/office/powerpoint/2010/main" val="146792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34" y="450098"/>
            <a:ext cx="9144000" cy="914400"/>
          </a:xfrm>
        </p:spPr>
        <p:txBody>
          <a:bodyPr>
            <a:normAutofit/>
          </a:bodyPr>
          <a:lstStyle/>
          <a:p>
            <a:r>
              <a:rPr lang="en-US" sz="3200" dirty="0">
                <a:latin typeface="Rockwell" panose="02060603020205020403" pitchFamily="18" charset="0"/>
              </a:rPr>
              <a:t>What ‘Enlightened Leaders’ Do </a:t>
            </a:r>
          </a:p>
        </p:txBody>
      </p:sp>
      <p:sp>
        <p:nvSpPr>
          <p:cNvPr id="30" name="Rectangle 29"/>
          <p:cNvSpPr/>
          <p:nvPr/>
        </p:nvSpPr>
        <p:spPr bwMode="gray">
          <a:xfrm>
            <a:off x="927467" y="1873375"/>
            <a:ext cx="3022600" cy="246221"/>
          </a:xfrm>
          <a:prstGeom prst="rect">
            <a:avLst/>
          </a:prstGeom>
        </p:spPr>
        <p:txBody>
          <a:bodyPr wrap="square" lIns="0" tIns="0" rIns="0" bIns="0">
            <a:spAutoFit/>
          </a:bodyPr>
          <a:lstStyle/>
          <a:p>
            <a:r>
              <a:rPr lang="en-US" sz="1600" b="1" dirty="0">
                <a:latin typeface="Verdana" panose="020B0604030504040204" pitchFamily="34" charset="0"/>
                <a:ea typeface="Verdana" panose="020B0604030504040204" pitchFamily="34" charset="0"/>
                <a:cs typeface="Verdana" panose="020B0604030504040204" pitchFamily="34" charset="0"/>
              </a:rPr>
              <a:t>Demonstrate Respect</a:t>
            </a:r>
          </a:p>
        </p:txBody>
      </p:sp>
      <p:sp>
        <p:nvSpPr>
          <p:cNvPr id="35" name="L-Shape 34"/>
          <p:cNvSpPr/>
          <p:nvPr/>
        </p:nvSpPr>
        <p:spPr bwMode="gray">
          <a:xfrm rot="18900000">
            <a:off x="367237" y="1812312"/>
            <a:ext cx="417731" cy="214880"/>
          </a:xfrm>
          <a:prstGeom prst="corner">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dirty="0">
              <a:solidFill>
                <a:schemeClr val="bg2"/>
              </a:solidFill>
            </a:endParaRPr>
          </a:p>
        </p:txBody>
      </p:sp>
      <p:sp>
        <p:nvSpPr>
          <p:cNvPr id="46" name="Text Placeholder 1"/>
          <p:cNvSpPr txBox="1">
            <a:spLocks/>
          </p:cNvSpPr>
          <p:nvPr/>
        </p:nvSpPr>
        <p:spPr bwMode="gray">
          <a:xfrm>
            <a:off x="927467" y="2496103"/>
            <a:ext cx="2425700" cy="185178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Lead by listening</a:t>
            </a:r>
          </a:p>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Demonstrate respect for all members of the campus community </a:t>
            </a:r>
          </a:p>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Recognize the efforts of others whenever possible</a:t>
            </a:r>
          </a:p>
        </p:txBody>
      </p:sp>
      <p:sp>
        <p:nvSpPr>
          <p:cNvPr id="56" name="Rectangle 55"/>
          <p:cNvSpPr/>
          <p:nvPr/>
        </p:nvSpPr>
        <p:spPr bwMode="gray">
          <a:xfrm>
            <a:off x="4184099" y="1846288"/>
            <a:ext cx="2585869" cy="492443"/>
          </a:xfrm>
          <a:prstGeom prst="rect">
            <a:avLst/>
          </a:prstGeom>
        </p:spPr>
        <p:txBody>
          <a:bodyPr wrap="square" lIns="0" tIns="0" rIns="0" bIns="0">
            <a:spAutoFit/>
          </a:bodyPr>
          <a:lstStyle/>
          <a:p>
            <a:r>
              <a:rPr lang="en-US" sz="1600" b="1" dirty="0">
                <a:latin typeface="Verdana" panose="020B0604030504040204" pitchFamily="34" charset="0"/>
                <a:ea typeface="Verdana" panose="020B0604030504040204" pitchFamily="34" charset="0"/>
                <a:cs typeface="Verdana" panose="020B0604030504040204" pitchFamily="34" charset="0"/>
              </a:rPr>
              <a:t>Use Data for Inquiry, Not Punishment </a:t>
            </a:r>
          </a:p>
        </p:txBody>
      </p:sp>
      <p:sp>
        <p:nvSpPr>
          <p:cNvPr id="57" name="L-Shape 56"/>
          <p:cNvSpPr/>
          <p:nvPr/>
        </p:nvSpPr>
        <p:spPr bwMode="gray">
          <a:xfrm rot="18900000">
            <a:off x="3623869" y="1785225"/>
            <a:ext cx="417731" cy="214880"/>
          </a:xfrm>
          <a:prstGeom prst="corner">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dirty="0">
              <a:solidFill>
                <a:schemeClr val="bg2"/>
              </a:solidFill>
            </a:endParaRPr>
          </a:p>
        </p:txBody>
      </p:sp>
      <p:sp>
        <p:nvSpPr>
          <p:cNvPr id="58" name="Text Placeholder 1"/>
          <p:cNvSpPr txBox="1">
            <a:spLocks/>
          </p:cNvSpPr>
          <p:nvPr/>
        </p:nvSpPr>
        <p:spPr bwMode="gray">
          <a:xfrm>
            <a:off x="4184099" y="2477503"/>
            <a:ext cx="2425700" cy="3329116"/>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Increase not just data collection capacity but also the capacity to help different groups access, translate, and use data to support change work</a:t>
            </a:r>
          </a:p>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Insist on data literacy and provide support to make it possible</a:t>
            </a:r>
          </a:p>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Use data to inspire curiosity and collaboration</a:t>
            </a:r>
          </a:p>
        </p:txBody>
      </p:sp>
      <p:sp>
        <p:nvSpPr>
          <p:cNvPr id="59" name="Rectangle 58"/>
          <p:cNvSpPr/>
          <p:nvPr/>
        </p:nvSpPr>
        <p:spPr bwMode="gray">
          <a:xfrm>
            <a:off x="7504596" y="1836174"/>
            <a:ext cx="2575275" cy="492443"/>
          </a:xfrm>
          <a:prstGeom prst="rect">
            <a:avLst/>
          </a:prstGeom>
        </p:spPr>
        <p:txBody>
          <a:bodyPr wrap="square" lIns="0" tIns="0" rIns="0" bIns="0">
            <a:spAutoFit/>
          </a:bodyPr>
          <a:lstStyle/>
          <a:p>
            <a:r>
              <a:rPr lang="en-US" sz="1600" b="1" dirty="0">
                <a:latin typeface="Verdana" panose="020B0604030504040204" pitchFamily="34" charset="0"/>
                <a:ea typeface="Verdana" panose="020B0604030504040204" pitchFamily="34" charset="0"/>
                <a:cs typeface="Verdana" panose="020B0604030504040204" pitchFamily="34" charset="0"/>
              </a:rPr>
              <a:t>Support Experimentation </a:t>
            </a:r>
          </a:p>
        </p:txBody>
      </p:sp>
      <p:sp>
        <p:nvSpPr>
          <p:cNvPr id="60" name="L-Shape 59"/>
          <p:cNvSpPr/>
          <p:nvPr/>
        </p:nvSpPr>
        <p:spPr bwMode="gray">
          <a:xfrm rot="18900000">
            <a:off x="6944366" y="1775111"/>
            <a:ext cx="417731" cy="214880"/>
          </a:xfrm>
          <a:prstGeom prst="corner">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dirty="0">
              <a:solidFill>
                <a:schemeClr val="bg2"/>
              </a:solidFill>
            </a:endParaRPr>
          </a:p>
        </p:txBody>
      </p:sp>
      <p:sp>
        <p:nvSpPr>
          <p:cNvPr id="61" name="Text Placeholder 1"/>
          <p:cNvSpPr txBox="1">
            <a:spLocks/>
          </p:cNvSpPr>
          <p:nvPr/>
        </p:nvSpPr>
        <p:spPr bwMode="gray">
          <a:xfrm>
            <a:off x="7504596" y="2508013"/>
            <a:ext cx="2425700" cy="2098010"/>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Create space for failure, an inevitable part of the process</a:t>
            </a:r>
          </a:p>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Incentivize innovation materially and structurally</a:t>
            </a:r>
          </a:p>
          <a:p>
            <a:pPr marL="118872" indent="-118872"/>
            <a:r>
              <a:rPr lang="en-US" sz="1600" dirty="0">
                <a:latin typeface="Verdana" panose="020B0604030504040204" pitchFamily="34" charset="0"/>
                <a:ea typeface="Verdana" panose="020B0604030504040204" pitchFamily="34" charset="0"/>
                <a:cs typeface="Verdana" panose="020B0604030504040204" pitchFamily="34" charset="0"/>
              </a:rPr>
              <a:t>Create possibilities for short-term wins</a:t>
            </a:r>
          </a:p>
        </p:txBody>
      </p:sp>
    </p:spTree>
    <p:extLst>
      <p:ext uri="{BB962C8B-B14F-4D97-AF65-F5344CB8AC3E}">
        <p14:creationId xmlns:p14="http://schemas.microsoft.com/office/powerpoint/2010/main" val="338905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fade">
                                      <p:cBhvr>
                                        <p:cTn id="18" dur="500"/>
                                        <p:tgtEl>
                                          <p:spTgt spid="5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500"/>
                                        <p:tgtEl>
                                          <p:spTgt spid="5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fade">
                                      <p:cBhvr>
                                        <p:cTn id="24" dur="500"/>
                                        <p:tgtEl>
                                          <p:spTgt spid="5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0"/>
                                        </p:tgtEl>
                                        <p:attrNameLst>
                                          <p:attrName>style.visibility</p:attrName>
                                        </p:attrNameLst>
                                      </p:cBhvr>
                                      <p:to>
                                        <p:strVal val="visible"/>
                                      </p:to>
                                    </p:set>
                                    <p:animEffect transition="in" filter="fade">
                                      <p:cBhvr>
                                        <p:cTn id="29" dur="500"/>
                                        <p:tgtEl>
                                          <p:spTgt spid="6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fade">
                                      <p:cBhvr>
                                        <p:cTn id="32" dur="500"/>
                                        <p:tgtEl>
                                          <p:spTgt spid="5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fade">
                                      <p:cBhvr>
                                        <p:cTn id="3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animBg="1"/>
      <p:bldP spid="46" grpId="0"/>
      <p:bldP spid="56" grpId="0"/>
      <p:bldP spid="57" grpId="0" animBg="1"/>
      <p:bldP spid="58" grpId="0"/>
      <p:bldP spid="59" grpId="0"/>
      <p:bldP spid="60" grpId="0" animBg="1"/>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13"/>
          <p:cNvSpPr>
            <a:spLocks noGrp="1"/>
          </p:cNvSpPr>
          <p:nvPr>
            <p:ph type="title" idx="4294967295"/>
          </p:nvPr>
        </p:nvSpPr>
        <p:spPr>
          <a:xfrm>
            <a:off x="561841" y="231548"/>
            <a:ext cx="9144000" cy="914400"/>
          </a:xfrm>
        </p:spPr>
        <p:txBody>
          <a:bodyPr>
            <a:normAutofit/>
          </a:bodyPr>
          <a:lstStyle/>
          <a:p>
            <a:r>
              <a:rPr lang="en-US" sz="3200" dirty="0">
                <a:latin typeface="Rockwell" panose="02060603020205020403" pitchFamily="18" charset="0"/>
              </a:rPr>
              <a:t>Examples of What We’ve Seen</a:t>
            </a:r>
          </a:p>
        </p:txBody>
      </p:sp>
      <p:sp>
        <p:nvSpPr>
          <p:cNvPr id="6" name="Rectangle 5">
            <a:extLst>
              <a:ext uri="{FF2B5EF4-FFF2-40B4-BE49-F238E27FC236}">
                <a16:creationId xmlns:a16="http://schemas.microsoft.com/office/drawing/2014/main" id="{93F93F2F-2201-4CF4-A14B-2396C56F9357}"/>
              </a:ext>
            </a:extLst>
          </p:cNvPr>
          <p:cNvSpPr/>
          <p:nvPr/>
        </p:nvSpPr>
        <p:spPr>
          <a:xfrm>
            <a:off x="448285" y="1331617"/>
            <a:ext cx="3305040"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Misaligned Leadership</a:t>
            </a:r>
          </a:p>
        </p:txBody>
      </p:sp>
      <p:sp>
        <p:nvSpPr>
          <p:cNvPr id="2" name="Rectangle 1">
            <a:extLst>
              <a:ext uri="{FF2B5EF4-FFF2-40B4-BE49-F238E27FC236}">
                <a16:creationId xmlns:a16="http://schemas.microsoft.com/office/drawing/2014/main" id="{1EFE9683-6BC1-4DAC-BB1E-EE649E5DD243}"/>
              </a:ext>
            </a:extLst>
          </p:cNvPr>
          <p:cNvSpPr/>
          <p:nvPr/>
        </p:nvSpPr>
        <p:spPr>
          <a:xfrm>
            <a:off x="443371" y="965857"/>
            <a:ext cx="3305040" cy="3657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Verdana" panose="020B0604030504040204" pitchFamily="34" charset="0"/>
                <a:ea typeface="Verdana" panose="020B0604030504040204" pitchFamily="34" charset="0"/>
                <a:cs typeface="Verdana" panose="020B0604030504040204" pitchFamily="34" charset="0"/>
              </a:rPr>
              <a:t>Barrier</a:t>
            </a:r>
          </a:p>
        </p:txBody>
      </p:sp>
      <p:sp>
        <p:nvSpPr>
          <p:cNvPr id="7" name="Rectangle 6">
            <a:extLst>
              <a:ext uri="{FF2B5EF4-FFF2-40B4-BE49-F238E27FC236}">
                <a16:creationId xmlns:a16="http://schemas.microsoft.com/office/drawing/2014/main" id="{05F05187-188A-427B-8D65-C420DE565F6D}"/>
              </a:ext>
            </a:extLst>
          </p:cNvPr>
          <p:cNvSpPr/>
          <p:nvPr/>
        </p:nvSpPr>
        <p:spPr>
          <a:xfrm>
            <a:off x="439987" y="1973174"/>
            <a:ext cx="3305040" cy="6400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Lack of Authenticity</a:t>
            </a:r>
          </a:p>
        </p:txBody>
      </p:sp>
      <p:sp>
        <p:nvSpPr>
          <p:cNvPr id="8" name="Rectangle 7">
            <a:extLst>
              <a:ext uri="{FF2B5EF4-FFF2-40B4-BE49-F238E27FC236}">
                <a16:creationId xmlns:a16="http://schemas.microsoft.com/office/drawing/2014/main" id="{8AAC0C58-6BA7-4BF5-9AB0-385D8241B007}"/>
              </a:ext>
            </a:extLst>
          </p:cNvPr>
          <p:cNvSpPr/>
          <p:nvPr/>
        </p:nvSpPr>
        <p:spPr>
          <a:xfrm>
            <a:off x="444554" y="2614418"/>
            <a:ext cx="3305040"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Initiative Fatigue</a:t>
            </a:r>
          </a:p>
        </p:txBody>
      </p:sp>
      <p:sp>
        <p:nvSpPr>
          <p:cNvPr id="9" name="Rectangle 8">
            <a:extLst>
              <a:ext uri="{FF2B5EF4-FFF2-40B4-BE49-F238E27FC236}">
                <a16:creationId xmlns:a16="http://schemas.microsoft.com/office/drawing/2014/main" id="{ACEBD23E-0AD9-4DDD-8F81-010A2FE57425}"/>
              </a:ext>
            </a:extLst>
          </p:cNvPr>
          <p:cNvSpPr/>
          <p:nvPr/>
        </p:nvSpPr>
        <p:spPr>
          <a:xfrm>
            <a:off x="439478" y="3251898"/>
            <a:ext cx="3305040" cy="6400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Resistance to Mandates</a:t>
            </a:r>
          </a:p>
        </p:txBody>
      </p:sp>
      <p:sp>
        <p:nvSpPr>
          <p:cNvPr id="10" name="Rectangle 9">
            <a:extLst>
              <a:ext uri="{FF2B5EF4-FFF2-40B4-BE49-F238E27FC236}">
                <a16:creationId xmlns:a16="http://schemas.microsoft.com/office/drawing/2014/main" id="{5FCA92CA-0624-44EB-BBB8-3B38DAC5B5F4}"/>
              </a:ext>
            </a:extLst>
          </p:cNvPr>
          <p:cNvSpPr/>
          <p:nvPr/>
        </p:nvSpPr>
        <p:spPr>
          <a:xfrm>
            <a:off x="448285" y="3891722"/>
            <a:ext cx="3305040"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Fear of Change</a:t>
            </a:r>
          </a:p>
        </p:txBody>
      </p:sp>
      <p:sp>
        <p:nvSpPr>
          <p:cNvPr id="11" name="Rectangle 10">
            <a:extLst>
              <a:ext uri="{FF2B5EF4-FFF2-40B4-BE49-F238E27FC236}">
                <a16:creationId xmlns:a16="http://schemas.microsoft.com/office/drawing/2014/main" id="{84721258-BC58-4B35-AF1F-48A43292118F}"/>
              </a:ext>
            </a:extLst>
          </p:cNvPr>
          <p:cNvSpPr/>
          <p:nvPr/>
        </p:nvSpPr>
        <p:spPr>
          <a:xfrm>
            <a:off x="439478" y="4533279"/>
            <a:ext cx="3305040" cy="6400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Ineffective Communication</a:t>
            </a:r>
          </a:p>
        </p:txBody>
      </p:sp>
      <p:sp>
        <p:nvSpPr>
          <p:cNvPr id="12" name="Rectangle 11">
            <a:extLst>
              <a:ext uri="{FF2B5EF4-FFF2-40B4-BE49-F238E27FC236}">
                <a16:creationId xmlns:a16="http://schemas.microsoft.com/office/drawing/2014/main" id="{69ABC44D-523B-4D43-B8B3-F504A3C13BA0}"/>
              </a:ext>
            </a:extLst>
          </p:cNvPr>
          <p:cNvSpPr/>
          <p:nvPr/>
        </p:nvSpPr>
        <p:spPr>
          <a:xfrm>
            <a:off x="439478" y="5176029"/>
            <a:ext cx="3305040"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Incentive Gaps</a:t>
            </a:r>
          </a:p>
        </p:txBody>
      </p:sp>
      <p:sp>
        <p:nvSpPr>
          <p:cNvPr id="5" name="Rectangle 4">
            <a:extLst>
              <a:ext uri="{FF2B5EF4-FFF2-40B4-BE49-F238E27FC236}">
                <a16:creationId xmlns:a16="http://schemas.microsoft.com/office/drawing/2014/main" id="{6C4DDC5A-5614-4481-BC6B-C0862B032398}"/>
              </a:ext>
            </a:extLst>
          </p:cNvPr>
          <p:cNvSpPr/>
          <p:nvPr/>
        </p:nvSpPr>
        <p:spPr>
          <a:xfrm>
            <a:off x="3748411" y="965857"/>
            <a:ext cx="5711376" cy="3657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Verdana" panose="020B0604030504040204" pitchFamily="34" charset="0"/>
                <a:ea typeface="Verdana" panose="020B0604030504040204" pitchFamily="34" charset="0"/>
                <a:cs typeface="Verdana" panose="020B0604030504040204" pitchFamily="34" charset="0"/>
              </a:rPr>
              <a:t>Strategy</a:t>
            </a:r>
          </a:p>
        </p:txBody>
      </p:sp>
      <p:sp>
        <p:nvSpPr>
          <p:cNvPr id="13" name="Rectangle 12">
            <a:extLst>
              <a:ext uri="{FF2B5EF4-FFF2-40B4-BE49-F238E27FC236}">
                <a16:creationId xmlns:a16="http://schemas.microsoft.com/office/drawing/2014/main" id="{E42FC56B-C78A-43EB-B206-7C04168CF512}"/>
              </a:ext>
            </a:extLst>
          </p:cNvPr>
          <p:cNvSpPr/>
          <p:nvPr/>
        </p:nvSpPr>
        <p:spPr>
          <a:xfrm>
            <a:off x="3748411" y="1331985"/>
            <a:ext cx="5711376"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Assess leadership messaging and align internally first</a:t>
            </a:r>
          </a:p>
        </p:txBody>
      </p:sp>
      <p:sp>
        <p:nvSpPr>
          <p:cNvPr id="15" name="Rectangle 14">
            <a:extLst>
              <a:ext uri="{FF2B5EF4-FFF2-40B4-BE49-F238E27FC236}">
                <a16:creationId xmlns:a16="http://schemas.microsoft.com/office/drawing/2014/main" id="{DD7C5C6D-718D-406F-AF8F-3ED44964574F}"/>
              </a:ext>
            </a:extLst>
          </p:cNvPr>
          <p:cNvSpPr/>
          <p:nvPr/>
        </p:nvSpPr>
        <p:spPr>
          <a:xfrm>
            <a:off x="3748411" y="1973814"/>
            <a:ext cx="5711376" cy="6400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Practice the three tenets of meaningful engagement </a:t>
            </a:r>
          </a:p>
        </p:txBody>
      </p:sp>
      <p:sp>
        <p:nvSpPr>
          <p:cNvPr id="16" name="Rectangle 15">
            <a:extLst>
              <a:ext uri="{FF2B5EF4-FFF2-40B4-BE49-F238E27FC236}">
                <a16:creationId xmlns:a16="http://schemas.microsoft.com/office/drawing/2014/main" id="{ACF53A3A-5057-4A79-98F6-ADC4A7F92D56}"/>
              </a:ext>
            </a:extLst>
          </p:cNvPr>
          <p:cNvSpPr/>
          <p:nvPr/>
        </p:nvSpPr>
        <p:spPr>
          <a:xfrm>
            <a:off x="3746719" y="2608889"/>
            <a:ext cx="5711376"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Connect the dots between change initiatives</a:t>
            </a:r>
          </a:p>
        </p:txBody>
      </p:sp>
      <p:sp>
        <p:nvSpPr>
          <p:cNvPr id="17" name="Rectangle 16">
            <a:extLst>
              <a:ext uri="{FF2B5EF4-FFF2-40B4-BE49-F238E27FC236}">
                <a16:creationId xmlns:a16="http://schemas.microsoft.com/office/drawing/2014/main" id="{08424DE1-EADC-4FDC-BE9F-DF5549D2699A}"/>
              </a:ext>
            </a:extLst>
          </p:cNvPr>
          <p:cNvSpPr/>
          <p:nvPr/>
        </p:nvSpPr>
        <p:spPr>
          <a:xfrm>
            <a:off x="3746719" y="3246374"/>
            <a:ext cx="5711376" cy="6400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Create opportunities for collaborative design</a:t>
            </a:r>
          </a:p>
        </p:txBody>
      </p:sp>
      <p:sp>
        <p:nvSpPr>
          <p:cNvPr id="18" name="Rectangle 17">
            <a:extLst>
              <a:ext uri="{FF2B5EF4-FFF2-40B4-BE49-F238E27FC236}">
                <a16:creationId xmlns:a16="http://schemas.microsoft.com/office/drawing/2014/main" id="{841CA832-95C5-4044-AFAD-E81AD6B5B02F}"/>
              </a:ext>
            </a:extLst>
          </p:cNvPr>
          <p:cNvSpPr/>
          <p:nvPr/>
        </p:nvSpPr>
        <p:spPr>
          <a:xfrm>
            <a:off x="3746719" y="3882834"/>
            <a:ext cx="5711376"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Understand sources of resistance; find or create new win-wins</a:t>
            </a:r>
          </a:p>
        </p:txBody>
      </p:sp>
      <p:sp>
        <p:nvSpPr>
          <p:cNvPr id="19" name="Rectangle 18">
            <a:extLst>
              <a:ext uri="{FF2B5EF4-FFF2-40B4-BE49-F238E27FC236}">
                <a16:creationId xmlns:a16="http://schemas.microsoft.com/office/drawing/2014/main" id="{43252D66-9864-4E33-85E9-93431876D8B1}"/>
              </a:ext>
            </a:extLst>
          </p:cNvPr>
          <p:cNvSpPr/>
          <p:nvPr/>
        </p:nvSpPr>
        <p:spPr>
          <a:xfrm>
            <a:off x="3746719" y="4522658"/>
            <a:ext cx="5711376" cy="6400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Make communication continuous, skillful and respectful</a:t>
            </a:r>
          </a:p>
        </p:txBody>
      </p:sp>
      <p:sp>
        <p:nvSpPr>
          <p:cNvPr id="21" name="Rectangle 20">
            <a:extLst>
              <a:ext uri="{FF2B5EF4-FFF2-40B4-BE49-F238E27FC236}">
                <a16:creationId xmlns:a16="http://schemas.microsoft.com/office/drawing/2014/main" id="{3B5259B2-E1B0-4844-A2A2-C7D2FEF45C9E}"/>
              </a:ext>
            </a:extLst>
          </p:cNvPr>
          <p:cNvSpPr/>
          <p:nvPr/>
        </p:nvSpPr>
        <p:spPr>
          <a:xfrm>
            <a:off x="3746719" y="5162837"/>
            <a:ext cx="5711376" cy="640080"/>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Consider disciplinary expectations relative to institutional incentives</a:t>
            </a:r>
          </a:p>
        </p:txBody>
      </p:sp>
    </p:spTree>
    <p:extLst>
      <p:ext uri="{BB962C8B-B14F-4D97-AF65-F5344CB8AC3E}">
        <p14:creationId xmlns:p14="http://schemas.microsoft.com/office/powerpoint/2010/main" val="378850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75" y="384103"/>
            <a:ext cx="9000780" cy="706884"/>
          </a:xfrm>
        </p:spPr>
        <p:txBody>
          <a:bodyPr>
            <a:normAutofit/>
          </a:bodyPr>
          <a:lstStyle/>
          <a:p>
            <a:r>
              <a:rPr lang="en-US" sz="3200" dirty="0">
                <a:latin typeface="Rockwell" panose="02060603020205020403" pitchFamily="18" charset="0"/>
              </a:rPr>
              <a:t>Getting Real About the Work</a:t>
            </a:r>
          </a:p>
        </p:txBody>
      </p:sp>
      <p:sp>
        <p:nvSpPr>
          <p:cNvPr id="3" name="Content Placeholder 2"/>
          <p:cNvSpPr>
            <a:spLocks noGrp="1"/>
          </p:cNvSpPr>
          <p:nvPr>
            <p:ph idx="1"/>
          </p:nvPr>
        </p:nvSpPr>
        <p:spPr>
          <a:xfrm>
            <a:off x="1083750" y="1031435"/>
            <a:ext cx="9546166" cy="4845958"/>
          </a:xfrm>
        </p:spPr>
        <p:txBody>
          <a:bodyPr>
            <a:normAutofit/>
          </a:bodyPr>
          <a:lstStyle/>
          <a:p>
            <a:pPr marL="0" indent="0">
              <a:buNone/>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400050" lvl="1" indent="0">
              <a:spcBef>
                <a:spcPts val="0"/>
              </a:spcBef>
              <a:buNone/>
            </a:pPr>
            <a:r>
              <a:rPr lang="en-US" sz="2000" dirty="0">
                <a:latin typeface="Verdana" panose="020B0604030504040204" pitchFamily="34" charset="0"/>
                <a:ea typeface="Verdana" panose="020B0604030504040204" pitchFamily="34" charset="0"/>
                <a:cs typeface="Verdana" panose="020B0604030504040204" pitchFamily="34" charset="0"/>
              </a:rPr>
              <a:t> No easy answers and no shortcuts </a:t>
            </a:r>
          </a:p>
          <a:p>
            <a:pPr marL="400050" lvl="1" indent="0">
              <a:spcBef>
                <a:spcPts val="0"/>
              </a:spcBef>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400050" lvl="1" indent="0">
              <a:spcBef>
                <a:spcPts val="0"/>
              </a:spcBef>
              <a:buNone/>
            </a:pPr>
            <a:r>
              <a:rPr lang="en-US" sz="2000" dirty="0">
                <a:latin typeface="Verdana" panose="020B0604030504040204" pitchFamily="34" charset="0"/>
                <a:ea typeface="Verdana" panose="020B0604030504040204" pitchFamily="34" charset="0"/>
                <a:cs typeface="Verdana" panose="020B0604030504040204" pitchFamily="34" charset="0"/>
              </a:rPr>
              <a:t> Not about eliminating resistance but creating spaces for success</a:t>
            </a:r>
          </a:p>
          <a:p>
            <a:pPr marL="400050" lvl="1" indent="0">
              <a:spcBef>
                <a:spcPts val="0"/>
              </a:spcBef>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457200" lvl="1" indent="0">
              <a:spcBef>
                <a:spcPts val="0"/>
              </a:spcBef>
              <a:buNone/>
            </a:pPr>
            <a:r>
              <a:rPr lang="en-US" sz="2000" dirty="0">
                <a:latin typeface="Verdana" panose="020B0604030504040204" pitchFamily="34" charset="0"/>
                <a:ea typeface="Verdana" panose="020B0604030504040204" pitchFamily="34" charset="0"/>
                <a:cs typeface="Verdana" panose="020B0604030504040204" pitchFamily="34" charset="0"/>
              </a:rPr>
              <a:t>Accept that it is not “one-time and move” on work – It’s ongoing</a:t>
            </a:r>
          </a:p>
          <a:p>
            <a:pPr marL="457200" lvl="1" indent="0">
              <a:spcBef>
                <a:spcPts val="0"/>
              </a:spcBef>
              <a:buNone/>
            </a:pPr>
            <a:br>
              <a:rPr lang="en-US" sz="2000" dirty="0">
                <a:latin typeface="Verdana" panose="020B0604030504040204" pitchFamily="34" charset="0"/>
                <a:ea typeface="Verdana" panose="020B0604030504040204" pitchFamily="34" charset="0"/>
                <a:cs typeface="Verdana" panose="020B0604030504040204" pitchFamily="34" charset="0"/>
              </a:rPr>
            </a:br>
            <a:r>
              <a:rPr lang="en-US" sz="2000" dirty="0">
                <a:latin typeface="Verdana" panose="020B0604030504040204" pitchFamily="34" charset="0"/>
                <a:ea typeface="Verdana" panose="020B0604030504040204" pitchFamily="34" charset="0"/>
                <a:cs typeface="Verdana" panose="020B0604030504040204" pitchFamily="34" charset="0"/>
              </a:rPr>
              <a:t>Plan for culture building as carefully as you plan for technical work</a:t>
            </a:r>
          </a:p>
          <a:p>
            <a:endParaRPr lang="en-US" sz="2200" dirty="0">
              <a:latin typeface="Verdana" panose="020B0604030504040204" pitchFamily="34" charset="0"/>
              <a:ea typeface="Verdana" panose="020B0604030504040204" pitchFamily="34" charset="0"/>
              <a:cs typeface="Verdana" panose="020B0604030504040204" pitchFamily="34" charset="0"/>
            </a:endParaRPr>
          </a:p>
        </p:txBody>
      </p:sp>
      <p:sp>
        <p:nvSpPr>
          <p:cNvPr id="10" name="L-Shape 9"/>
          <p:cNvSpPr/>
          <p:nvPr/>
        </p:nvSpPr>
        <p:spPr bwMode="gray">
          <a:xfrm rot="18900000">
            <a:off x="1141807" y="2677505"/>
            <a:ext cx="370488" cy="203473"/>
          </a:xfrm>
          <a:prstGeom prst="corner">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sp>
        <p:nvSpPr>
          <p:cNvPr id="11" name="Multiply 10"/>
          <p:cNvSpPr/>
          <p:nvPr/>
        </p:nvSpPr>
        <p:spPr bwMode="gray">
          <a:xfrm>
            <a:off x="1083750" y="1349473"/>
            <a:ext cx="486602" cy="496224"/>
          </a:xfrm>
          <a:prstGeom prst="mathMultiply">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463675"/>
            <a:endParaRPr lang="en-US" sz="900" dirty="0"/>
          </a:p>
        </p:txBody>
      </p:sp>
      <p:sp>
        <p:nvSpPr>
          <p:cNvPr id="12" name="Multiply 11"/>
          <p:cNvSpPr/>
          <p:nvPr/>
        </p:nvSpPr>
        <p:spPr bwMode="gray">
          <a:xfrm>
            <a:off x="1083750" y="1962894"/>
            <a:ext cx="486602" cy="496224"/>
          </a:xfrm>
          <a:prstGeom prst="mathMultiply">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463675"/>
            <a:endParaRPr lang="en-US" sz="900" dirty="0"/>
          </a:p>
        </p:txBody>
      </p:sp>
      <p:sp>
        <p:nvSpPr>
          <p:cNvPr id="14" name="Rectangle 13"/>
          <p:cNvSpPr/>
          <p:nvPr/>
        </p:nvSpPr>
        <p:spPr bwMode="gray">
          <a:xfrm>
            <a:off x="1943996" y="4392122"/>
            <a:ext cx="6709038" cy="1603516"/>
          </a:xfrm>
          <a:prstGeom prst="rect">
            <a:avLst/>
          </a:prstGeom>
          <a:noFill/>
          <a:ln w="1905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5760" tIns="274320" rIns="365760" bIns="274320" numCol="1" spcCol="0" rtlCol="0" fromWordArt="0" anchor="t" anchorCtr="0" forceAA="0" compatLnSpc="1">
            <a:prstTxWarp prst="textNoShape">
              <a:avLst/>
            </a:prstTxWarp>
            <a:spAutoFit/>
          </a:bodyPr>
          <a:lstStyle/>
          <a:p>
            <a:pPr lvl="1">
              <a:lnSpc>
                <a:spcPct val="110000"/>
              </a:lnSpc>
              <a:spcBef>
                <a:spcPts val="500"/>
              </a:spcBef>
            </a:pP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For every complex problem there is an answer that is clear, simple, and wrong.</a:t>
            </a:r>
          </a:p>
          <a:p>
            <a:pPr lvl="1" algn="r">
              <a:lnSpc>
                <a:spcPct val="110000"/>
              </a:lnSpc>
            </a:pPr>
            <a:r>
              <a:rPr lang="en-US" sz="1600" dirty="0">
                <a:solidFill>
                  <a:schemeClr val="tx1"/>
                </a:solidFill>
                <a:latin typeface="Rockwell" panose="02060603020205020403" pitchFamily="18" charset="0"/>
                <a:ea typeface="Verdana" panose="020B0604030504040204" pitchFamily="34" charset="0"/>
                <a:cs typeface="Verdana" panose="020B0604030504040204" pitchFamily="34" charset="0"/>
              </a:rPr>
              <a:t>H.L. Mencken</a:t>
            </a:r>
          </a:p>
          <a:p>
            <a:pPr lvl="1" algn="r">
              <a:lnSpc>
                <a:spcPct val="110000"/>
              </a:lnSpc>
            </a:pPr>
            <a:endPar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5" name="Group 14"/>
          <p:cNvGrpSpPr/>
          <p:nvPr/>
        </p:nvGrpSpPr>
        <p:grpSpPr bwMode="gray">
          <a:xfrm>
            <a:off x="2290171" y="4514033"/>
            <a:ext cx="464303" cy="385694"/>
            <a:chOff x="1184558" y="1125416"/>
            <a:chExt cx="423178" cy="361740"/>
          </a:xfrm>
        </p:grpSpPr>
        <p:sp>
          <p:nvSpPr>
            <p:cNvPr id="16" name="Rectangle 15"/>
            <p:cNvSpPr/>
            <p:nvPr/>
          </p:nvSpPr>
          <p:spPr bwMode="gray">
            <a:xfrm>
              <a:off x="1184558" y="1125416"/>
              <a:ext cx="423178" cy="361740"/>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17" name="Group 16"/>
            <p:cNvGrpSpPr/>
            <p:nvPr/>
          </p:nvGrpSpPr>
          <p:grpSpPr bwMode="gray">
            <a:xfrm flipH="1" flipV="1">
              <a:off x="1245161" y="1176800"/>
              <a:ext cx="315403" cy="272386"/>
              <a:chOff x="3359444" y="2551001"/>
              <a:chExt cx="394764" cy="340924"/>
            </a:xfrm>
          </p:grpSpPr>
          <p:sp>
            <p:nvSpPr>
              <p:cNvPr id="18" name="Freeform 17"/>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19" name="Freeform 18"/>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pSp>
        <p:nvGrpSpPr>
          <p:cNvPr id="20" name="Group 19"/>
          <p:cNvGrpSpPr/>
          <p:nvPr/>
        </p:nvGrpSpPr>
        <p:grpSpPr bwMode="gray">
          <a:xfrm rot="10800000">
            <a:off x="6481851" y="4955087"/>
            <a:ext cx="464303" cy="385694"/>
            <a:chOff x="1184558" y="1125416"/>
            <a:chExt cx="423178" cy="361740"/>
          </a:xfrm>
        </p:grpSpPr>
        <p:sp>
          <p:nvSpPr>
            <p:cNvPr id="21" name="Rectangle 20"/>
            <p:cNvSpPr/>
            <p:nvPr/>
          </p:nvSpPr>
          <p:spPr bwMode="gray">
            <a:xfrm>
              <a:off x="1184558" y="1125416"/>
              <a:ext cx="423178" cy="361740"/>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22" name="Group 21"/>
            <p:cNvGrpSpPr/>
            <p:nvPr/>
          </p:nvGrpSpPr>
          <p:grpSpPr bwMode="gray">
            <a:xfrm flipH="1" flipV="1">
              <a:off x="1245161" y="1176800"/>
              <a:ext cx="315403" cy="272386"/>
              <a:chOff x="3359444" y="2551001"/>
              <a:chExt cx="394764" cy="340924"/>
            </a:xfrm>
          </p:grpSpPr>
          <p:sp>
            <p:nvSpPr>
              <p:cNvPr id="23" name="Freeform 22"/>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24" name="Freeform 23"/>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
        <p:nvSpPr>
          <p:cNvPr id="4" name="TextBox 3">
            <a:extLst>
              <a:ext uri="{FF2B5EF4-FFF2-40B4-BE49-F238E27FC236}">
                <a16:creationId xmlns:a16="http://schemas.microsoft.com/office/drawing/2014/main" id="{D0E14D98-B75A-4EC7-BA79-8F95A7CC5638}"/>
              </a:ext>
            </a:extLst>
          </p:cNvPr>
          <p:cNvSpPr txBox="1"/>
          <p:nvPr/>
        </p:nvSpPr>
        <p:spPr>
          <a:xfrm>
            <a:off x="1872898" y="3907645"/>
            <a:ext cx="5186964" cy="400110"/>
          </a:xfrm>
          <a:prstGeom prst="rect">
            <a:avLst/>
          </a:prstGeom>
          <a:noFill/>
        </p:spPr>
        <p:txBody>
          <a:bodyPr wrap="square" rtlCol="0">
            <a:spAutoFit/>
          </a:bodyPr>
          <a:lstStyle/>
          <a:p>
            <a:endParaRPr lang="en-US" sz="2000" b="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L-Shape 24">
            <a:extLst>
              <a:ext uri="{FF2B5EF4-FFF2-40B4-BE49-F238E27FC236}">
                <a16:creationId xmlns:a16="http://schemas.microsoft.com/office/drawing/2014/main" id="{95D04A9B-F01B-4FE3-A23F-63121A4055A6}"/>
              </a:ext>
            </a:extLst>
          </p:cNvPr>
          <p:cNvSpPr/>
          <p:nvPr/>
        </p:nvSpPr>
        <p:spPr bwMode="gray">
          <a:xfrm rot="18900000">
            <a:off x="1141808" y="3250172"/>
            <a:ext cx="370488" cy="203473"/>
          </a:xfrm>
          <a:prstGeom prst="corner">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spTree>
    <p:extLst>
      <p:ext uri="{BB962C8B-B14F-4D97-AF65-F5344CB8AC3E}">
        <p14:creationId xmlns:p14="http://schemas.microsoft.com/office/powerpoint/2010/main" val="245107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nodePh="1">
                                  <p:stCondLst>
                                    <p:cond delay="0"/>
                                  </p:stCondLst>
                                  <p:endCondLst>
                                    <p:cond evt="begin" delay="0">
                                      <p:tn val="33"/>
                                    </p:cond>
                                  </p:end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4" grpId="0"/>
      <p:bldP spid="25" grpId="0" animBg="1"/>
    </p:bldLst>
  </p:timing>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B2B75C"/>
      </a:accent1>
      <a:accent2>
        <a:srgbClr val="702D16"/>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6813</TotalTime>
  <Words>1181</Words>
  <Application>Microsoft Office PowerPoint</Application>
  <PresentationFormat>Widescreen</PresentationFormat>
  <Paragraphs>146</Paragraphs>
  <Slides>9</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ＭＳ Ｐゴシック</vt:lpstr>
      <vt:lpstr>Arial</vt:lpstr>
      <vt:lpstr>Calibri</vt:lpstr>
      <vt:lpstr>Rockwell</vt:lpstr>
      <vt:lpstr>Tahoma</vt:lpstr>
      <vt:lpstr>Trebuchet MS</vt:lpstr>
      <vt:lpstr>Verdana</vt:lpstr>
      <vt:lpstr>Wingdings</vt:lpstr>
      <vt:lpstr>Wingdings 3</vt:lpstr>
      <vt:lpstr>ヒラギノ角ゴ Pro W3</vt:lpstr>
      <vt:lpstr>Facet</vt:lpstr>
      <vt:lpstr>Engagement for Pathways Implementation</vt:lpstr>
      <vt:lpstr>Questions guiding engagement planning</vt:lpstr>
      <vt:lpstr>Moving Beyond “Buy-In” – A cautionary note</vt:lpstr>
      <vt:lpstr>PowerPoint Presentation</vt:lpstr>
      <vt:lpstr>The Role of Meaningful Engagement</vt:lpstr>
      <vt:lpstr>Faculty and Staff in a Healthy Climate… what we’ve seen</vt:lpstr>
      <vt:lpstr>What ‘Enlightened Leaders’ Do </vt:lpstr>
      <vt:lpstr>Examples of What We’ve Seen</vt:lpstr>
      <vt:lpstr>Getting Real About the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Markham</dc:creator>
  <cp:lastModifiedBy>Alison Kadlec</cp:lastModifiedBy>
  <cp:revision>205</cp:revision>
  <cp:lastPrinted>2017-09-28T19:16:40Z</cp:lastPrinted>
  <dcterms:created xsi:type="dcterms:W3CDTF">2014-09-12T02:18:09Z</dcterms:created>
  <dcterms:modified xsi:type="dcterms:W3CDTF">2017-12-08T19:26:48Z</dcterms:modified>
</cp:coreProperties>
</file>