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5" d="100"/>
          <a:sy n="65" d="100"/>
        </p:scale>
        <p:origin x="595"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5DF839-A509-43BB-ADB9-D5F014B4E30D}"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84BD4-7920-435F-95D0-BF391949B07E}" type="slidenum">
              <a:rPr lang="en-US" smtClean="0"/>
              <a:t>‹#›</a:t>
            </a:fld>
            <a:endParaRPr lang="en-US"/>
          </a:p>
        </p:txBody>
      </p:sp>
    </p:spTree>
    <p:extLst>
      <p:ext uri="{BB962C8B-B14F-4D97-AF65-F5344CB8AC3E}">
        <p14:creationId xmlns:p14="http://schemas.microsoft.com/office/powerpoint/2010/main" val="318060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75388" cy="3529013"/>
          </a:xfrm>
        </p:spPr>
      </p:sp>
      <p:sp>
        <p:nvSpPr>
          <p:cNvPr id="3" name="Notes Placeholder 2"/>
          <p:cNvSpPr>
            <a:spLocks noGrp="1"/>
          </p:cNvSpPr>
          <p:nvPr>
            <p:ph type="body" idx="1"/>
          </p:nvPr>
        </p:nvSpPr>
        <p:spPr/>
        <p:txBody>
          <a:bodyPr/>
          <a:lstStyle/>
          <a:p>
            <a:pPr defTabSz="924916">
              <a:defRPr/>
            </a:pPr>
            <a:r>
              <a:rPr lang="en-US" baseline="0" dirty="0" smtClean="0"/>
              <a:t>Karen</a:t>
            </a:r>
          </a:p>
          <a:p>
            <a:pPr defTabSz="924916">
              <a:defRPr/>
            </a:pPr>
            <a:endParaRPr lang="en-US" baseline="0" dirty="0" smtClean="0"/>
          </a:p>
          <a:p>
            <a:pPr lvl="0"/>
            <a:r>
              <a:rPr lang="en-US" sz="1200" b="1" kern="1200" dirty="0" smtClean="0">
                <a:solidFill>
                  <a:schemeClr val="tx1"/>
                </a:solidFill>
                <a:effectLst/>
                <a:latin typeface="+mn-lt"/>
                <a:ea typeface="+mn-ea"/>
                <a:cs typeface="+mn-cs"/>
              </a:rPr>
              <a:t>Clarify the path means, </a:t>
            </a:r>
            <a:r>
              <a:rPr lang="en-US" sz="1200" kern="1200" dirty="0" smtClean="0">
                <a:solidFill>
                  <a:schemeClr val="tx1"/>
                </a:solidFill>
                <a:effectLst/>
                <a:latin typeface="+mn-lt"/>
                <a:ea typeface="+mn-ea"/>
                <a:cs typeface="+mn-cs"/>
              </a:rPr>
              <a:t>for </a:t>
            </a:r>
            <a:r>
              <a:rPr lang="en-US" sz="1200" kern="1200" dirty="0" err="1" smtClean="0">
                <a:solidFill>
                  <a:schemeClr val="tx1"/>
                </a:solidFill>
                <a:effectLst/>
                <a:latin typeface="+mn-lt"/>
                <a:ea typeface="+mn-ea"/>
                <a:cs typeface="+mn-cs"/>
              </a:rPr>
              <a:t>iPASS</a:t>
            </a:r>
            <a:r>
              <a:rPr lang="en-US" sz="1200" kern="1200" dirty="0" smtClean="0">
                <a:solidFill>
                  <a:schemeClr val="tx1"/>
                </a:solidFill>
                <a:effectLst/>
                <a:latin typeface="+mn-lt"/>
                <a:ea typeface="+mn-ea"/>
                <a:cs typeface="+mn-cs"/>
              </a:rPr>
              <a:t>, building strong degree plans and transfer maps to answer the question “What will I need to take?”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EXAMPLE</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baseline="0" dirty="0" smtClean="0"/>
              <a:t>Montgomery County is implementing financial and career planning in their </a:t>
            </a:r>
            <a:r>
              <a:rPr lang="en-US" baseline="0" dirty="0" err="1" smtClean="0"/>
              <a:t>iPASS</a:t>
            </a:r>
            <a:r>
              <a:rPr lang="en-US" baseline="0" dirty="0" smtClean="0"/>
              <a:t> work in order to move to the eventual goal of all students having a career, financial, and academic plan—this work requires that paths are clarified and well-defined.</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Helping students get on a path, </a:t>
            </a:r>
            <a:r>
              <a:rPr lang="en-US" sz="1200" kern="1200" dirty="0" smtClean="0">
                <a:solidFill>
                  <a:schemeClr val="tx1"/>
                </a:solidFill>
                <a:effectLst/>
                <a:latin typeface="+mn-lt"/>
                <a:ea typeface="+mn-ea"/>
                <a:cs typeface="+mn-cs"/>
              </a:rPr>
              <a:t>means for </a:t>
            </a:r>
            <a:r>
              <a:rPr lang="en-US" sz="1200" kern="1200" dirty="0" err="1" smtClean="0">
                <a:solidFill>
                  <a:schemeClr val="tx1"/>
                </a:solidFill>
                <a:effectLst/>
                <a:latin typeface="+mn-lt"/>
                <a:ea typeface="+mn-ea"/>
                <a:cs typeface="+mn-cs"/>
              </a:rPr>
              <a:t>iPASS</a:t>
            </a:r>
            <a:r>
              <a:rPr lang="en-US" sz="1200" kern="1200" dirty="0" smtClean="0">
                <a:solidFill>
                  <a:schemeClr val="tx1"/>
                </a:solidFill>
                <a:effectLst/>
                <a:latin typeface="+mn-lt"/>
                <a:ea typeface="+mn-ea"/>
                <a:cs typeface="+mn-cs"/>
              </a:rPr>
              <a:t>, redesigning coaching and advising and using technology to support the development of a stronger analytics culture for real-time diagnosis to answer the questions: “What if I want to change programs?” and “What if I get in trouble?”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EXAMPLE</a:t>
            </a:r>
            <a:r>
              <a:rPr lang="en-US" sz="1200" kern="1200" dirty="0" smtClean="0">
                <a:solidFill>
                  <a:schemeClr val="tx1"/>
                </a:solidFill>
                <a:effectLst/>
                <a:latin typeface="+mn-lt"/>
                <a:ea typeface="+mn-ea"/>
                <a:cs typeface="+mn-cs"/>
              </a:rPr>
              <a:t>: </a:t>
            </a:r>
            <a:r>
              <a:rPr lang="en-US" baseline="0" dirty="0" smtClean="0"/>
              <a:t>Northeast Wisconsin Technical College is developing an integrated advising model between faculty mentors and academic advisors that will use academic planning, early alert and new intake survey/predictive analytics works to enhance advising and help make connections with students more engaging and informed.</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Keeping students on a path, </a:t>
            </a:r>
            <a:r>
              <a:rPr lang="en-US" sz="1200" kern="1200" dirty="0" smtClean="0">
                <a:solidFill>
                  <a:schemeClr val="tx1"/>
                </a:solidFill>
                <a:effectLst/>
                <a:latin typeface="+mn-lt"/>
                <a:ea typeface="+mn-ea"/>
                <a:cs typeface="+mn-cs"/>
              </a:rPr>
              <a:t>for </a:t>
            </a:r>
            <a:r>
              <a:rPr lang="en-US" sz="1200" kern="1200" dirty="0" err="1" smtClean="0">
                <a:solidFill>
                  <a:schemeClr val="tx1"/>
                </a:solidFill>
                <a:effectLst/>
                <a:latin typeface="+mn-lt"/>
                <a:ea typeface="+mn-ea"/>
                <a:cs typeface="+mn-cs"/>
              </a:rPr>
              <a:t>iPASS</a:t>
            </a:r>
            <a:r>
              <a:rPr lang="en-US" sz="1200" kern="1200" dirty="0" smtClean="0">
                <a:solidFill>
                  <a:schemeClr val="tx1"/>
                </a:solidFill>
                <a:effectLst/>
                <a:latin typeface="+mn-lt"/>
                <a:ea typeface="+mn-ea"/>
                <a:cs typeface="+mn-cs"/>
              </a:rPr>
              <a:t> means, designing early alert and progress mapping, degree audits that are student facing, and continued coaching to answer student questions like: “Am I on track to graduate?”  </a:t>
            </a:r>
          </a:p>
          <a:p>
            <a:pPr lvl="0"/>
            <a:r>
              <a:rPr lang="en-US" sz="1200" u="sng" kern="1200" dirty="0" smtClean="0">
                <a:solidFill>
                  <a:schemeClr val="tx1"/>
                </a:solidFill>
                <a:effectLst/>
                <a:latin typeface="+mn-lt"/>
                <a:ea typeface="+mn-ea"/>
                <a:cs typeface="+mn-cs"/>
              </a:rPr>
              <a:t>EXAMPLE</a:t>
            </a:r>
            <a:r>
              <a:rPr lang="en-US" sz="1200" kern="1200" dirty="0" smtClean="0">
                <a:solidFill>
                  <a:schemeClr val="tx1"/>
                </a:solidFill>
                <a:effectLst/>
                <a:latin typeface="+mn-lt"/>
                <a:ea typeface="+mn-ea"/>
                <a:cs typeface="+mn-cs"/>
              </a:rPr>
              <a:t>:  Community College of Philadelphia is enhancing their utilization of </a:t>
            </a:r>
            <a:r>
              <a:rPr lang="en-US" sz="1200" kern="1200" dirty="0" err="1" smtClean="0">
                <a:solidFill>
                  <a:schemeClr val="tx1"/>
                </a:solidFill>
                <a:effectLst/>
                <a:latin typeface="+mn-lt"/>
                <a:ea typeface="+mn-ea"/>
                <a:cs typeface="+mn-cs"/>
              </a:rPr>
              <a:t>DegreeWorks</a:t>
            </a:r>
            <a:r>
              <a:rPr lang="en-US" sz="1200" kern="1200" baseline="0" dirty="0" smtClean="0">
                <a:solidFill>
                  <a:schemeClr val="tx1"/>
                </a:solidFill>
                <a:effectLst/>
                <a:latin typeface="+mn-lt"/>
                <a:ea typeface="+mn-ea"/>
                <a:cs typeface="+mn-cs"/>
              </a:rPr>
              <a:t> audit to support their Guided Pathways work and utilizing early alert communication tools for advisors, support staff, students, and faculty to promote a more case management approach to communication and connecting students to supports.</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Ensuring Learning, </a:t>
            </a:r>
            <a:r>
              <a:rPr lang="en-US" sz="1200" kern="1200" dirty="0" smtClean="0">
                <a:solidFill>
                  <a:schemeClr val="tx1"/>
                </a:solidFill>
                <a:effectLst/>
                <a:latin typeface="+mn-lt"/>
                <a:ea typeface="+mn-ea"/>
                <a:cs typeface="+mn-cs"/>
              </a:rPr>
              <a:t>for </a:t>
            </a:r>
            <a:r>
              <a:rPr lang="en-US" sz="1200" kern="1200" dirty="0" err="1" smtClean="0">
                <a:solidFill>
                  <a:schemeClr val="tx1"/>
                </a:solidFill>
                <a:effectLst/>
                <a:latin typeface="+mn-lt"/>
                <a:ea typeface="+mn-ea"/>
                <a:cs typeface="+mn-cs"/>
              </a:rPr>
              <a:t>iPASS</a:t>
            </a:r>
            <a:r>
              <a:rPr lang="en-US" sz="1200" kern="1200" dirty="0" smtClean="0">
                <a:solidFill>
                  <a:schemeClr val="tx1"/>
                </a:solidFill>
                <a:effectLst/>
                <a:latin typeface="+mn-lt"/>
                <a:ea typeface="+mn-ea"/>
                <a:cs typeface="+mn-cs"/>
              </a:rPr>
              <a:t> means, ensuring that academic supports like tutoring are designed to support program outcomes and to answer student questions about the knowledge they are gaining that leads to employment or transfer. </a:t>
            </a:r>
          </a:p>
          <a:p>
            <a:pPr lvl="0"/>
            <a:r>
              <a:rPr lang="en-US" sz="1200" i="0" u="sng" kern="1200" dirty="0" smtClean="0">
                <a:solidFill>
                  <a:schemeClr val="tx1"/>
                </a:solidFill>
                <a:effectLst/>
                <a:latin typeface="+mn-lt"/>
                <a:ea typeface="+mn-ea"/>
                <a:cs typeface="+mn-cs"/>
              </a:rPr>
              <a:t>EXAMPLE</a:t>
            </a:r>
            <a:r>
              <a:rPr lang="en-US" sz="1200" kern="1200" dirty="0" smtClean="0">
                <a:solidFill>
                  <a:schemeClr val="tx1"/>
                </a:solidFill>
                <a:effectLst/>
                <a:latin typeface="+mn-lt"/>
                <a:ea typeface="+mn-ea"/>
                <a:cs typeface="+mn-cs"/>
              </a:rPr>
              <a:t>:  Enhancing</a:t>
            </a:r>
            <a:r>
              <a:rPr lang="en-US" sz="1200" kern="1200" baseline="0" dirty="0" smtClean="0">
                <a:solidFill>
                  <a:schemeClr val="tx1"/>
                </a:solidFill>
                <a:effectLst/>
                <a:latin typeface="+mn-lt"/>
                <a:ea typeface="+mn-ea"/>
                <a:cs typeface="+mn-cs"/>
              </a:rPr>
              <a:t> the advising relationship to move from prescriptive advising to developmental advising (or advising as teaching).  Several institutions in the Randomized Control Trial sub-group of </a:t>
            </a:r>
            <a:r>
              <a:rPr lang="en-US" sz="1200" kern="1200" baseline="0" dirty="0" err="1" smtClean="0">
                <a:solidFill>
                  <a:schemeClr val="tx1"/>
                </a:solidFill>
                <a:effectLst/>
                <a:latin typeface="+mn-lt"/>
                <a:ea typeface="+mn-ea"/>
                <a:cs typeface="+mn-cs"/>
              </a:rPr>
              <a:t>iPASS</a:t>
            </a:r>
            <a:r>
              <a:rPr lang="en-US" sz="1200" kern="1200" baseline="0" dirty="0" smtClean="0">
                <a:solidFill>
                  <a:schemeClr val="tx1"/>
                </a:solidFill>
                <a:effectLst/>
                <a:latin typeface="+mn-lt"/>
                <a:ea typeface="+mn-ea"/>
                <a:cs typeface="+mn-cs"/>
              </a:rPr>
              <a:t> grantees are looking at how to develop guiding questions for advisors that address cognitive development (e.g., help students make meaning of their courses in relation to their degree and career plan and to think about how their current courses prepare them for their careers).</a:t>
            </a:r>
            <a:endParaRPr lang="en-US" sz="1200" kern="1200" dirty="0" smtClean="0">
              <a:solidFill>
                <a:schemeClr val="tx1"/>
              </a:solidFill>
              <a:effectLst/>
              <a:latin typeface="+mn-lt"/>
              <a:ea typeface="+mn-ea"/>
              <a:cs typeface="+mn-cs"/>
            </a:endParaRPr>
          </a:p>
          <a:p>
            <a:pPr defTabSz="924916">
              <a:defRPr/>
            </a:pPr>
            <a:endParaRPr lang="en-US" baseline="0" dirty="0" smtClean="0"/>
          </a:p>
          <a:p>
            <a:pPr defTabSz="924916">
              <a:defRPr/>
            </a:pPr>
            <a:endParaRPr lang="en-US" baseline="0" dirty="0" smtClean="0"/>
          </a:p>
          <a:p>
            <a:pPr defTabSz="924916">
              <a:defRPr/>
            </a:pPr>
            <a:r>
              <a:rPr lang="en-US" baseline="0" dirty="0" smtClean="0"/>
              <a:t>Guided Pathways = white puzzle pieces</a:t>
            </a:r>
          </a:p>
          <a:p>
            <a:pPr defTabSz="924916">
              <a:defRPr/>
            </a:pPr>
            <a:r>
              <a:rPr lang="en-US" baseline="0" dirty="0" smtClean="0"/>
              <a:t>Integrated Advising and Student Supports= yellow</a:t>
            </a:r>
          </a:p>
          <a:p>
            <a:pPr defTabSz="924916">
              <a:defRPr/>
            </a:pPr>
            <a:endParaRPr lang="en-US" baseline="0" dirty="0" smtClean="0"/>
          </a:p>
        </p:txBody>
      </p:sp>
      <p:sp>
        <p:nvSpPr>
          <p:cNvPr id="4" name="Slide Number Placeholder 3"/>
          <p:cNvSpPr>
            <a:spLocks noGrp="1"/>
          </p:cNvSpPr>
          <p:nvPr>
            <p:ph type="sldNum" sz="quarter" idx="10"/>
          </p:nvPr>
        </p:nvSpPr>
        <p:spPr/>
        <p:txBody>
          <a:bodyPr/>
          <a:lstStyle/>
          <a:p>
            <a:fld id="{9F04B712-ED25-40EC-A0F4-23C0F112A7D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36386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21FA6C-CEF6-42CE-B9EE-FB59C739B79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354399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1FA6C-CEF6-42CE-B9EE-FB59C739B79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184601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1FA6C-CEF6-42CE-B9EE-FB59C739B79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159673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1FA6C-CEF6-42CE-B9EE-FB59C739B79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155509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1FA6C-CEF6-42CE-B9EE-FB59C739B79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396797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21FA6C-CEF6-42CE-B9EE-FB59C739B790}"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130559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21FA6C-CEF6-42CE-B9EE-FB59C739B790}"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206254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21FA6C-CEF6-42CE-B9EE-FB59C739B790}"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399961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1FA6C-CEF6-42CE-B9EE-FB59C739B790}"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372595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1FA6C-CEF6-42CE-B9EE-FB59C739B790}"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194467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1FA6C-CEF6-42CE-B9EE-FB59C739B790}"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1D4E9-7148-4336-9396-045A84024D8D}" type="slidenum">
              <a:rPr lang="en-US" smtClean="0"/>
              <a:t>‹#›</a:t>
            </a:fld>
            <a:endParaRPr lang="en-US"/>
          </a:p>
        </p:txBody>
      </p:sp>
    </p:spTree>
    <p:extLst>
      <p:ext uri="{BB962C8B-B14F-4D97-AF65-F5344CB8AC3E}">
        <p14:creationId xmlns:p14="http://schemas.microsoft.com/office/powerpoint/2010/main" val="55639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1FA6C-CEF6-42CE-B9EE-FB59C739B790}"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1D4E9-7148-4336-9396-045A84024D8D}" type="slidenum">
              <a:rPr lang="en-US" smtClean="0"/>
              <a:t>‹#›</a:t>
            </a:fld>
            <a:endParaRPr lang="en-US"/>
          </a:p>
        </p:txBody>
      </p:sp>
    </p:spTree>
    <p:extLst>
      <p:ext uri="{BB962C8B-B14F-4D97-AF65-F5344CB8AC3E}">
        <p14:creationId xmlns:p14="http://schemas.microsoft.com/office/powerpoint/2010/main" val="2646891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2400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grpSp>
        <p:nvGrpSpPr>
          <p:cNvPr id="4" name="Group 3"/>
          <p:cNvGrpSpPr/>
          <p:nvPr/>
        </p:nvGrpSpPr>
        <p:grpSpPr>
          <a:xfrm>
            <a:off x="0" y="0"/>
            <a:ext cx="12192000" cy="819150"/>
            <a:chOff x="-1524000" y="0"/>
            <a:chExt cx="12192000" cy="819150"/>
          </a:xfrm>
        </p:grpSpPr>
        <p:sp>
          <p:nvSpPr>
            <p:cNvPr id="11" name="Rectangle 10"/>
            <p:cNvSpPr/>
            <p:nvPr/>
          </p:nvSpPr>
          <p:spPr>
            <a:xfrm>
              <a:off x="-1524000" y="0"/>
              <a:ext cx="11022227" cy="818903"/>
            </a:xfrm>
            <a:prstGeom prst="rect">
              <a:avLst/>
            </a:prstGeom>
            <a:gradFill flip="none" rotWithShape="1">
              <a:gsLst>
                <a:gs pos="0">
                  <a:srgbClr val="00539B">
                    <a:shade val="30000"/>
                    <a:satMod val="115000"/>
                  </a:srgbClr>
                </a:gs>
                <a:gs pos="50000">
                  <a:srgbClr val="00539B">
                    <a:shade val="67500"/>
                    <a:satMod val="115000"/>
                  </a:srgbClr>
                </a:gs>
                <a:gs pos="100000">
                  <a:srgbClr val="00539B">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a:p>
              <a:pPr algn="ctr">
                <a:lnSpc>
                  <a:spcPct val="125000"/>
                </a:lnSpc>
                <a:spcBef>
                  <a:spcPts val="3000"/>
                </a:spcBef>
                <a:spcAft>
                  <a:spcPts val="600"/>
                </a:spcAft>
              </a:pPr>
              <a:r>
                <a:rPr lang="en-US">
                  <a:solidFill>
                    <a:srgbClr val="455560"/>
                  </a:solidFill>
                  <a:latin typeface="ITC Avant Garde Std Bk"/>
                  <a:ea typeface="MS Mincho"/>
                  <a:cs typeface="Times New Roman"/>
                </a:rPr>
                <a:t> </a:t>
              </a:r>
              <a:endParaRPr lang="en-US" sz="1100">
                <a:solidFill>
                  <a:srgbClr val="455560"/>
                </a:solidFill>
                <a:ea typeface="MS Mincho"/>
                <a:cs typeface="Times New Roman"/>
              </a:endParaRPr>
            </a:p>
          </p:txBody>
        </p:sp>
        <p:pic>
          <p:nvPicPr>
            <p:cNvPr id="13" name="Picture 12" descr="http://www.taoyoung.com/Images/img_compas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5475" y="0"/>
              <a:ext cx="1092525" cy="819150"/>
            </a:xfrm>
            <a:prstGeom prst="rect">
              <a:avLst/>
            </a:prstGeom>
            <a:noFill/>
            <a:ln>
              <a:noFill/>
            </a:ln>
          </p:spPr>
        </p:pic>
      </p:grpSp>
      <p:pic>
        <p:nvPicPr>
          <p:cNvPr id="16" name="Picture 15"/>
          <p:cNvPicPr/>
          <p:nvPr/>
        </p:nvPicPr>
        <p:blipFill>
          <a:blip r:embed="rId4" cstate="print">
            <a:extLst>
              <a:ext uri="{28A0092B-C50C-407E-A947-70E740481C1C}">
                <a14:useLocalDpi xmlns:a14="http://schemas.microsoft.com/office/drawing/2010/main" val="0"/>
              </a:ext>
            </a:extLst>
          </a:blip>
          <a:stretch>
            <a:fillRect/>
          </a:stretch>
        </p:blipFill>
        <p:spPr>
          <a:xfrm>
            <a:off x="448464" y="6075371"/>
            <a:ext cx="1167903" cy="494665"/>
          </a:xfrm>
          <a:prstGeom prst="rect">
            <a:avLst/>
          </a:prstGeom>
        </p:spPr>
      </p:pic>
      <p:cxnSp>
        <p:nvCxnSpPr>
          <p:cNvPr id="14" name="Straight Connector 13"/>
          <p:cNvCxnSpPr/>
          <p:nvPr/>
        </p:nvCxnSpPr>
        <p:spPr>
          <a:xfrm flipV="1">
            <a:off x="2830422" y="6151477"/>
            <a:ext cx="6531156" cy="20724"/>
          </a:xfrm>
          <a:prstGeom prst="line">
            <a:avLst/>
          </a:prstGeom>
          <a:ln w="28575">
            <a:solidFill>
              <a:schemeClr val="accent1"/>
            </a:solidFill>
          </a:ln>
        </p:spPr>
        <p:style>
          <a:lnRef idx="1">
            <a:schemeClr val="accent2"/>
          </a:lnRef>
          <a:fillRef idx="0">
            <a:schemeClr val="accent2"/>
          </a:fillRef>
          <a:effectRef idx="0">
            <a:schemeClr val="accent2"/>
          </a:effectRef>
          <a:fontRef idx="minor">
            <a:schemeClr val="tx1"/>
          </a:fontRef>
        </p:style>
      </p:cxnSp>
      <p:sp>
        <p:nvSpPr>
          <p:cNvPr id="15" name="Title 1"/>
          <p:cNvSpPr>
            <a:spLocks noGrp="1"/>
          </p:cNvSpPr>
          <p:nvPr>
            <p:ph type="title"/>
          </p:nvPr>
        </p:nvSpPr>
        <p:spPr>
          <a:xfrm>
            <a:off x="1435693" y="843274"/>
            <a:ext cx="9232444" cy="782820"/>
          </a:xfrm>
        </p:spPr>
        <p:txBody>
          <a:bodyPr>
            <a:noAutofit/>
          </a:bodyPr>
          <a:lstStyle/>
          <a:p>
            <a:pPr algn="ctr"/>
            <a:r>
              <a:rPr lang="en-US" sz="3200" dirty="0" smtClean="0">
                <a:solidFill>
                  <a:srgbClr val="008E7F"/>
                </a:solidFill>
                <a:latin typeface="ITC Avant Garde Std Bk" pitchFamily="34" charset="0"/>
              </a:rPr>
              <a:t>Aligned Principles</a:t>
            </a:r>
            <a:endParaRPr lang="en-US" sz="3200" dirty="0">
              <a:solidFill>
                <a:srgbClr val="008E7F"/>
              </a:solidFill>
              <a:latin typeface="ITC Avant Garde Std Bk" pitchFamily="34" charset="0"/>
            </a:endParaRPr>
          </a:p>
        </p:txBody>
      </p:sp>
      <p:grpSp>
        <p:nvGrpSpPr>
          <p:cNvPr id="10" name="Group 9"/>
          <p:cNvGrpSpPr/>
          <p:nvPr/>
        </p:nvGrpSpPr>
        <p:grpSpPr>
          <a:xfrm>
            <a:off x="3494801" y="1600295"/>
            <a:ext cx="5516225" cy="4477961"/>
            <a:chOff x="3612785" y="1673516"/>
            <a:chExt cx="4964154" cy="4107241"/>
          </a:xfrm>
        </p:grpSpPr>
        <p:sp>
          <p:nvSpPr>
            <p:cNvPr id="26" name="Rectangle 25"/>
            <p:cNvSpPr/>
            <p:nvPr/>
          </p:nvSpPr>
          <p:spPr bwMode="auto">
            <a:xfrm>
              <a:off x="3637192" y="1674665"/>
              <a:ext cx="2558810" cy="2092074"/>
            </a:xfrm>
            <a:prstGeom prst="rect">
              <a:avLst/>
            </a:prstGeom>
            <a:solidFill>
              <a:srgbClr val="0065A4"/>
            </a:solid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p:txBody>
        </p:sp>
        <p:sp>
          <p:nvSpPr>
            <p:cNvPr id="28" name="Rectangle 27"/>
            <p:cNvSpPr/>
            <p:nvPr/>
          </p:nvSpPr>
          <p:spPr bwMode="auto">
            <a:xfrm>
              <a:off x="6101026" y="1673516"/>
              <a:ext cx="2475913" cy="2045091"/>
            </a:xfrm>
            <a:prstGeom prst="rect">
              <a:avLst/>
            </a:prstGeom>
            <a:solidFill>
              <a:srgbClr val="6C206B"/>
            </a:solid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dirty="0">
                <a:solidFill>
                  <a:srgbClr val="FFFFFF"/>
                </a:solidFill>
                <a:latin typeface="Arial"/>
              </a:endParaRPr>
            </a:p>
          </p:txBody>
        </p:sp>
        <p:sp>
          <p:nvSpPr>
            <p:cNvPr id="30" name="Rectangle 29"/>
            <p:cNvSpPr/>
            <p:nvPr/>
          </p:nvSpPr>
          <p:spPr bwMode="auto">
            <a:xfrm>
              <a:off x="3633578" y="3719757"/>
              <a:ext cx="2504761" cy="2058354"/>
            </a:xfrm>
            <a:prstGeom prst="rect">
              <a:avLst/>
            </a:prstGeom>
            <a:solidFill>
              <a:srgbClr val="6C206B"/>
            </a:solid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a:solidFill>
                  <a:srgbClr val="000000"/>
                </a:solidFill>
                <a:latin typeface="Arial"/>
              </a:endParaRPr>
            </a:p>
          </p:txBody>
        </p:sp>
        <p:sp>
          <p:nvSpPr>
            <p:cNvPr id="31" name="Flowchart: Connector 30"/>
            <p:cNvSpPr>
              <a:spLocks noChangeAspect="1"/>
            </p:cNvSpPr>
            <p:nvPr/>
          </p:nvSpPr>
          <p:spPr bwMode="auto">
            <a:xfrm>
              <a:off x="4453450" y="3130664"/>
              <a:ext cx="868680" cy="868680"/>
            </a:xfrm>
            <a:prstGeom prst="flowChartConnector">
              <a:avLst/>
            </a:prstGeom>
            <a:solidFill>
              <a:srgbClr val="6C206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a:endParaRPr>
            </a:p>
          </p:txBody>
        </p:sp>
        <p:sp>
          <p:nvSpPr>
            <p:cNvPr id="32" name="Rectangle 31"/>
            <p:cNvSpPr/>
            <p:nvPr/>
          </p:nvSpPr>
          <p:spPr bwMode="auto">
            <a:xfrm>
              <a:off x="6101023" y="3718607"/>
              <a:ext cx="2475913" cy="2062150"/>
            </a:xfrm>
            <a:prstGeom prst="rect">
              <a:avLst/>
            </a:prstGeom>
            <a:solidFill>
              <a:srgbClr val="0065A4"/>
            </a:solid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2300" b="0" i="0" u="none" strike="noStrike" kern="0" cap="none" spc="0" normalizeH="0" baseline="0" noProof="0" dirty="0" smtClean="0">
                <a:ln>
                  <a:noFill/>
                </a:ln>
                <a:solidFill>
                  <a:srgbClr val="FFFFFF"/>
                </a:solidFill>
                <a:effectLst/>
                <a:uLnTx/>
                <a:uFillTx/>
                <a:latin typeface="Arial"/>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2300" b="0" i="0" u="none" strike="noStrike" kern="0" cap="none" spc="0" normalizeH="0" baseline="0" noProof="0" dirty="0" smtClean="0">
                <a:ln>
                  <a:noFill/>
                </a:ln>
                <a:solidFill>
                  <a:srgbClr val="FFFFFF"/>
                </a:solidFill>
                <a:effectLst/>
                <a:uLnTx/>
                <a:uFillTx/>
                <a:latin typeface="Arial"/>
              </a:endParaRPr>
            </a:p>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p:txBody>
        </p:sp>
        <p:sp>
          <p:nvSpPr>
            <p:cNvPr id="33" name="Flowchart: Connector 32"/>
            <p:cNvSpPr>
              <a:spLocks noChangeAspect="1"/>
            </p:cNvSpPr>
            <p:nvPr/>
          </p:nvSpPr>
          <p:spPr bwMode="auto">
            <a:xfrm>
              <a:off x="5384235" y="4158215"/>
              <a:ext cx="868680" cy="868680"/>
            </a:xfrm>
            <a:prstGeom prst="flowChartConnector">
              <a:avLst/>
            </a:prstGeom>
            <a:solidFill>
              <a:srgbClr val="0065A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a:endParaRPr>
            </a:p>
          </p:txBody>
        </p:sp>
        <p:sp>
          <p:nvSpPr>
            <p:cNvPr id="29" name="Flowchart: Connector 28"/>
            <p:cNvSpPr>
              <a:spLocks noChangeAspect="1"/>
            </p:cNvSpPr>
            <p:nvPr/>
          </p:nvSpPr>
          <p:spPr bwMode="auto">
            <a:xfrm>
              <a:off x="6923299" y="3511047"/>
              <a:ext cx="868680" cy="868680"/>
            </a:xfrm>
            <a:prstGeom prst="flowChartConnector">
              <a:avLst/>
            </a:prstGeom>
            <a:solidFill>
              <a:srgbClr val="6C206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a:endParaRPr>
            </a:p>
          </p:txBody>
        </p:sp>
        <p:sp>
          <p:nvSpPr>
            <p:cNvPr id="5" name="Rectangle 4"/>
            <p:cNvSpPr/>
            <p:nvPr/>
          </p:nvSpPr>
          <p:spPr>
            <a:xfrm>
              <a:off x="3612785" y="1700838"/>
              <a:ext cx="2555536" cy="1496171"/>
            </a:xfrm>
            <a:prstGeom prst="rect">
              <a:avLst/>
            </a:prstGeom>
          </p:spPr>
          <p:txBody>
            <a:bodyPr wrap="square">
              <a:spAutoFit/>
            </a:bodyPr>
            <a:lstStyle/>
            <a:p>
              <a:pPr lvl="0" eaLnBrk="0" fontAlgn="base" hangingPunct="0">
                <a:spcBef>
                  <a:spcPct val="0"/>
                </a:spcBef>
                <a:spcAft>
                  <a:spcPct val="0"/>
                </a:spcAft>
                <a:defRPr/>
              </a:pPr>
              <a:r>
                <a:rPr lang="en-US" sz="2500" kern="0" dirty="0" smtClean="0">
                  <a:solidFill>
                    <a:srgbClr val="FFFFFF"/>
                  </a:solidFill>
                  <a:latin typeface="+mj-lt"/>
                </a:rPr>
                <a:t>Clarify paths to student end goals: </a:t>
              </a:r>
              <a:r>
                <a:rPr lang="en-US" sz="2500" kern="0" dirty="0">
                  <a:solidFill>
                    <a:srgbClr val="FFC000"/>
                  </a:solidFill>
                  <a:latin typeface="+mj-lt"/>
                </a:rPr>
                <a:t>Degree </a:t>
              </a:r>
              <a:r>
                <a:rPr lang="en-US" sz="2500" kern="0" dirty="0" smtClean="0">
                  <a:solidFill>
                    <a:srgbClr val="FFC000"/>
                  </a:solidFill>
                  <a:latin typeface="+mj-lt"/>
                </a:rPr>
                <a:t>maps; transfer articulation</a:t>
              </a:r>
              <a:endParaRPr lang="en-US" sz="2500" kern="0" dirty="0">
                <a:solidFill>
                  <a:srgbClr val="FFC000"/>
                </a:solidFill>
                <a:latin typeface="+mj-lt"/>
              </a:endParaRPr>
            </a:p>
          </p:txBody>
        </p:sp>
        <p:sp>
          <p:nvSpPr>
            <p:cNvPr id="27" name="Flowchart: Connector 26"/>
            <p:cNvSpPr>
              <a:spLocks noChangeAspect="1"/>
            </p:cNvSpPr>
            <p:nvPr/>
          </p:nvSpPr>
          <p:spPr bwMode="auto">
            <a:xfrm>
              <a:off x="5949888" y="2642083"/>
              <a:ext cx="868680" cy="868680"/>
            </a:xfrm>
            <a:prstGeom prst="flowChartConnector">
              <a:avLst/>
            </a:prstGeom>
            <a:solidFill>
              <a:srgbClr val="0065A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a:endParaRPr>
            </a:p>
          </p:txBody>
        </p:sp>
        <p:sp>
          <p:nvSpPr>
            <p:cNvPr id="9" name="Rectangle 8"/>
            <p:cNvSpPr/>
            <p:nvPr/>
          </p:nvSpPr>
          <p:spPr>
            <a:xfrm>
              <a:off x="6284214" y="1723426"/>
              <a:ext cx="2262742" cy="1849041"/>
            </a:xfrm>
            <a:prstGeom prst="rect">
              <a:avLst/>
            </a:prstGeom>
          </p:spPr>
          <p:txBody>
            <a:bodyPr wrap="square">
              <a:spAutoFit/>
            </a:bodyPr>
            <a:lstStyle/>
            <a:p>
              <a:pPr algn="r" eaLnBrk="0" fontAlgn="base" hangingPunct="0">
                <a:spcBef>
                  <a:spcPct val="0"/>
                </a:spcBef>
                <a:spcAft>
                  <a:spcPct val="0"/>
                </a:spcAft>
              </a:pPr>
              <a:r>
                <a:rPr lang="en-US" sz="2500" dirty="0" smtClean="0">
                  <a:solidFill>
                    <a:srgbClr val="FFFFFF"/>
                  </a:solidFill>
                  <a:latin typeface="+mj-lt"/>
                </a:rPr>
                <a:t>Help students choose and enter a </a:t>
              </a:r>
              <a:r>
                <a:rPr lang="en-US" sz="2500" dirty="0">
                  <a:solidFill>
                    <a:srgbClr val="FFFFFF"/>
                  </a:solidFill>
                  <a:latin typeface="+mj-lt"/>
                </a:rPr>
                <a:t>path</a:t>
              </a:r>
              <a:r>
                <a:rPr lang="en-US" sz="2500" dirty="0" smtClean="0">
                  <a:solidFill>
                    <a:srgbClr val="FFFFFF"/>
                  </a:solidFill>
                  <a:latin typeface="+mj-lt"/>
                </a:rPr>
                <a:t>: </a:t>
              </a:r>
              <a:r>
                <a:rPr lang="en-US" sz="2500" dirty="0" smtClean="0">
                  <a:solidFill>
                    <a:srgbClr val="FFC000"/>
                  </a:solidFill>
                  <a:latin typeface="+mj-lt"/>
                </a:rPr>
                <a:t>Coaching and Advising; Diagnostics</a:t>
              </a:r>
              <a:endParaRPr lang="en-US" sz="2500" dirty="0">
                <a:solidFill>
                  <a:srgbClr val="FFC000"/>
                </a:solidFill>
                <a:latin typeface="+mj-lt"/>
              </a:endParaRPr>
            </a:p>
          </p:txBody>
        </p:sp>
        <p:sp>
          <p:nvSpPr>
            <p:cNvPr id="8" name="Rectangle 7"/>
            <p:cNvSpPr/>
            <p:nvPr/>
          </p:nvSpPr>
          <p:spPr>
            <a:xfrm>
              <a:off x="3662996" y="3841807"/>
              <a:ext cx="2286892" cy="1849041"/>
            </a:xfrm>
            <a:prstGeom prst="rect">
              <a:avLst/>
            </a:prstGeom>
          </p:spPr>
          <p:txBody>
            <a:bodyPr wrap="square">
              <a:spAutoFit/>
            </a:bodyPr>
            <a:lstStyle/>
            <a:p>
              <a:pPr eaLnBrk="0" fontAlgn="base" hangingPunct="0">
                <a:spcBef>
                  <a:spcPct val="0"/>
                </a:spcBef>
                <a:spcAft>
                  <a:spcPct val="0"/>
                </a:spcAft>
              </a:pPr>
              <a:r>
                <a:rPr lang="en-US" sz="2500" dirty="0" smtClean="0">
                  <a:solidFill>
                    <a:srgbClr val="FFFFFF"/>
                  </a:solidFill>
                  <a:latin typeface="+mj-lt"/>
                </a:rPr>
                <a:t>Help students stay on a </a:t>
              </a:r>
              <a:r>
                <a:rPr lang="en-US" sz="2500" dirty="0">
                  <a:solidFill>
                    <a:srgbClr val="FFFFFF"/>
                  </a:solidFill>
                  <a:latin typeface="+mj-lt"/>
                </a:rPr>
                <a:t>path: </a:t>
              </a:r>
            </a:p>
            <a:p>
              <a:pPr eaLnBrk="0" fontAlgn="base" hangingPunct="0">
                <a:spcBef>
                  <a:spcPct val="0"/>
                </a:spcBef>
                <a:spcAft>
                  <a:spcPct val="0"/>
                </a:spcAft>
              </a:pPr>
              <a:r>
                <a:rPr lang="en-US" sz="2500" dirty="0" smtClean="0">
                  <a:solidFill>
                    <a:srgbClr val="FFC000"/>
                  </a:solidFill>
                  <a:latin typeface="+mj-lt"/>
                </a:rPr>
                <a:t>Early Alert &amp; Tracking; Degree Audit; Coaching</a:t>
              </a:r>
              <a:endParaRPr lang="en-US" sz="2500" dirty="0">
                <a:solidFill>
                  <a:srgbClr val="FFC000"/>
                </a:solidFill>
                <a:latin typeface="+mj-lt"/>
              </a:endParaRPr>
            </a:p>
          </p:txBody>
        </p:sp>
        <p:sp>
          <p:nvSpPr>
            <p:cNvPr id="36" name="Rectangle 35"/>
            <p:cNvSpPr/>
            <p:nvPr/>
          </p:nvSpPr>
          <p:spPr>
            <a:xfrm>
              <a:off x="6025456" y="4259139"/>
              <a:ext cx="2551479" cy="1496171"/>
            </a:xfrm>
            <a:prstGeom prst="rect">
              <a:avLst/>
            </a:prstGeom>
          </p:spPr>
          <p:txBody>
            <a:bodyPr wrap="square">
              <a:spAutoFit/>
            </a:bodyPr>
            <a:lstStyle/>
            <a:p>
              <a:pPr lvl="0" eaLnBrk="0" fontAlgn="base" hangingPunct="0">
                <a:spcBef>
                  <a:spcPct val="0"/>
                </a:spcBef>
                <a:spcAft>
                  <a:spcPct val="0"/>
                </a:spcAft>
                <a:defRPr/>
              </a:pPr>
              <a:r>
                <a:rPr lang="en-US" sz="2500" kern="0" dirty="0" smtClean="0">
                  <a:solidFill>
                    <a:srgbClr val="FFFFFF"/>
                  </a:solidFill>
                  <a:latin typeface="+mj-lt"/>
                </a:rPr>
                <a:t>Ensure students are learning:  </a:t>
              </a:r>
              <a:r>
                <a:rPr lang="en-US" sz="2500" dirty="0" smtClean="0">
                  <a:solidFill>
                    <a:srgbClr val="FFC000"/>
                  </a:solidFill>
                  <a:latin typeface="+mj-lt"/>
                </a:rPr>
                <a:t>Tutoring; Analytics; Redesign Advising Interaction</a:t>
              </a:r>
              <a:endParaRPr lang="en-US" sz="2500" dirty="0">
                <a:solidFill>
                  <a:srgbClr val="FFC000"/>
                </a:solidFill>
                <a:latin typeface="+mj-lt"/>
              </a:endParaRPr>
            </a:p>
          </p:txBody>
        </p:sp>
      </p:grpSp>
      <p:pic>
        <p:nvPicPr>
          <p:cNvPr id="22" name="Picture 2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2567" y="6054478"/>
            <a:ext cx="1396338" cy="601528"/>
          </a:xfrm>
          <a:prstGeom prst="rect">
            <a:avLst/>
          </a:prstGeom>
          <a:noFill/>
          <a:ln>
            <a:noFill/>
          </a:ln>
        </p:spPr>
      </p:pic>
    </p:spTree>
    <p:extLst>
      <p:ext uri="{BB962C8B-B14F-4D97-AF65-F5344CB8AC3E}">
        <p14:creationId xmlns:p14="http://schemas.microsoft.com/office/powerpoint/2010/main" val="3109411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445</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ITC Avant Garde Std Bk</vt:lpstr>
      <vt:lpstr>MS Mincho</vt:lpstr>
      <vt:lpstr>Times New Roman</vt:lpstr>
      <vt:lpstr>Office Theme</vt:lpstr>
      <vt:lpstr>Aligned Principles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Aligned Principles</dc:title>
  <dc:creator>Mei-Yen Ireland</dc:creator>
  <cp:lastModifiedBy>Gretchen Schmidt</cp:lastModifiedBy>
  <cp:revision>2</cp:revision>
  <dcterms:created xsi:type="dcterms:W3CDTF">2016-09-14T19:20:05Z</dcterms:created>
  <dcterms:modified xsi:type="dcterms:W3CDTF">2016-09-15T16:04:34Z</dcterms:modified>
</cp:coreProperties>
</file>